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43"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41" r:id="rId62"/>
    <p:sldId id="342"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3" d="100"/>
          <a:sy n="93" d="100"/>
        </p:scale>
        <p:origin x="90" y="6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4222161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69439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3076883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4211209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76680D61-453E-49DC-857F-901DA4A77714}" type="datetimeFigureOut">
              <a:rPr lang="de-DE" smtClean="0"/>
              <a:t>24.11.2020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3198343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997033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76680D61-453E-49DC-857F-901DA4A77714}" type="datetimeFigureOut">
              <a:rPr lang="de-DE" smtClean="0"/>
              <a:t>24.11.2020</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735976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76680D61-453E-49DC-857F-901DA4A77714}" type="datetimeFigureOut">
              <a:rPr lang="de-DE" smtClean="0"/>
              <a:t>24.11.2020</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975937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6680D61-453E-49DC-857F-901DA4A77714}" type="datetimeFigureOut">
              <a:rPr lang="de-DE" smtClean="0"/>
              <a:t>24.11.2020</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528480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1172010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76680D61-453E-49DC-857F-901DA4A77714}" type="datetimeFigureOut">
              <a:rPr lang="de-DE" smtClean="0"/>
              <a:t>24.11.2020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366C55B-9C4E-4532-B7A1-AB9D026EEF33}" type="slidenum">
              <a:rPr lang="de-DE" smtClean="0"/>
              <a:t>‹Nr.›</a:t>
            </a:fld>
            <a:endParaRPr lang="de-DE"/>
          </a:p>
        </p:txBody>
      </p:sp>
    </p:spTree>
    <p:extLst>
      <p:ext uri="{BB962C8B-B14F-4D97-AF65-F5344CB8AC3E}">
        <p14:creationId xmlns:p14="http://schemas.microsoft.com/office/powerpoint/2010/main" val="2186914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80D61-453E-49DC-857F-901DA4A77714}" type="datetimeFigureOut">
              <a:rPr lang="de-DE" smtClean="0"/>
              <a:t>24.11.2020</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6C55B-9C4E-4532-B7A1-AB9D026EEF33}" type="slidenum">
              <a:rPr lang="de-DE" smtClean="0"/>
              <a:t>‹Nr.›</a:t>
            </a:fld>
            <a:endParaRPr lang="de-DE"/>
          </a:p>
        </p:txBody>
      </p:sp>
    </p:spTree>
    <p:extLst>
      <p:ext uri="{BB962C8B-B14F-4D97-AF65-F5344CB8AC3E}">
        <p14:creationId xmlns:p14="http://schemas.microsoft.com/office/powerpoint/2010/main" val="1756709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1.gi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8.m4a"/><Relationship Id="rId1" Type="http://schemas.microsoft.com/office/2007/relationships/media" Target="../media/media3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1.gi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0.m4a"/><Relationship Id="rId1" Type="http://schemas.microsoft.com/office/2007/relationships/media" Target="../media/media4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1.m4a"/><Relationship Id="rId1" Type="http://schemas.microsoft.com/office/2007/relationships/media" Target="../media/media4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2.m4a"/><Relationship Id="rId1" Type="http://schemas.microsoft.com/office/2007/relationships/media" Target="../media/media4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3.m4a"/><Relationship Id="rId1" Type="http://schemas.microsoft.com/office/2007/relationships/media" Target="../media/media4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4.m4a"/><Relationship Id="rId1" Type="http://schemas.microsoft.com/office/2007/relationships/media" Target="../media/media4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5.m4a"/><Relationship Id="rId1" Type="http://schemas.microsoft.com/office/2007/relationships/media" Target="../media/media4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6.m4a"/><Relationship Id="rId1" Type="http://schemas.microsoft.com/office/2007/relationships/media" Target="../media/media4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7.m4a"/><Relationship Id="rId1" Type="http://schemas.microsoft.com/office/2007/relationships/media" Target="../media/media4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8.m4a"/><Relationship Id="rId1" Type="http://schemas.microsoft.com/office/2007/relationships/media" Target="../media/media4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9.m4a"/><Relationship Id="rId1" Type="http://schemas.microsoft.com/office/2007/relationships/media" Target="../media/media4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0.m4a"/><Relationship Id="rId1" Type="http://schemas.microsoft.com/office/2007/relationships/media" Target="../media/media5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1.m4a"/><Relationship Id="rId1" Type="http://schemas.microsoft.com/office/2007/relationships/media" Target="../media/media5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2.m4a"/><Relationship Id="rId1" Type="http://schemas.microsoft.com/office/2007/relationships/media" Target="../media/media5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3.m4a"/><Relationship Id="rId1" Type="http://schemas.microsoft.com/office/2007/relationships/media" Target="../media/media5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4.m4a"/><Relationship Id="rId1" Type="http://schemas.microsoft.com/office/2007/relationships/media" Target="../media/media5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5.m4a"/><Relationship Id="rId1" Type="http://schemas.microsoft.com/office/2007/relationships/media" Target="../media/media5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6.m4a"/><Relationship Id="rId1" Type="http://schemas.microsoft.com/office/2007/relationships/media" Target="../media/media5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7.m4a"/><Relationship Id="rId1" Type="http://schemas.microsoft.com/office/2007/relationships/media" Target="../media/media5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8.m4a"/><Relationship Id="rId1" Type="http://schemas.microsoft.com/office/2007/relationships/media" Target="../media/media5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9.m4a"/><Relationship Id="rId1" Type="http://schemas.microsoft.com/office/2007/relationships/media" Target="../media/media5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1.gi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0.m4a"/><Relationship Id="rId1" Type="http://schemas.microsoft.com/office/2007/relationships/media" Target="../media/media6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0.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1.m4a"/><Relationship Id="rId1" Type="http://schemas.microsoft.com/office/2007/relationships/media" Target="../media/media6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2.m4a"/><Relationship Id="rId1" Type="http://schemas.microsoft.com/office/2007/relationships/media" Target="../media/media6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3.m4a"/><Relationship Id="rId1" Type="http://schemas.microsoft.com/office/2007/relationships/media" Target="../media/media6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4.m4a"/><Relationship Id="rId1" Type="http://schemas.microsoft.com/office/2007/relationships/media" Target="../media/media6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5.m4a"/><Relationship Id="rId1" Type="http://schemas.microsoft.com/office/2007/relationships/media" Target="../media/media6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1.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6.m4a"/><Relationship Id="rId1" Type="http://schemas.microsoft.com/office/2007/relationships/media" Target="../media/media6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2.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7.m4a"/><Relationship Id="rId1" Type="http://schemas.microsoft.com/office/2007/relationships/media" Target="../media/media6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3.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8.m4a"/><Relationship Id="rId1" Type="http://schemas.microsoft.com/office/2007/relationships/media" Target="../media/media6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4.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9.m4a"/><Relationship Id="rId1" Type="http://schemas.microsoft.com/office/2007/relationships/media" Target="../media/media6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0.m4a"/><Relationship Id="rId1" Type="http://schemas.microsoft.com/office/2007/relationships/media" Target="../media/media7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1.m4a"/><Relationship Id="rId1" Type="http://schemas.microsoft.com/office/2007/relationships/media" Target="../media/media71.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2.m4a"/><Relationship Id="rId1" Type="http://schemas.microsoft.com/office/2007/relationships/media" Target="../media/media72.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3.m4a"/><Relationship Id="rId1" Type="http://schemas.microsoft.com/office/2007/relationships/media" Target="../media/media7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5.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4.m4a"/><Relationship Id="rId1" Type="http://schemas.microsoft.com/office/2007/relationships/media" Target="../media/media7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6.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5.m4a"/><Relationship Id="rId1" Type="http://schemas.microsoft.com/office/2007/relationships/media" Target="../media/media7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6.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6.m4a"/><Relationship Id="rId1" Type="http://schemas.microsoft.com/office/2007/relationships/media" Target="../media/media7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7.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7.m4a"/><Relationship Id="rId1" Type="http://schemas.microsoft.com/office/2007/relationships/media" Target="../media/media7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8.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8.m4a"/><Relationship Id="rId1" Type="http://schemas.microsoft.com/office/2007/relationships/media" Target="../media/media7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8.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9.m4a"/><Relationship Id="rId1" Type="http://schemas.microsoft.com/office/2007/relationships/media" Target="../media/media7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0.m4a"/><Relationship Id="rId1" Type="http://schemas.microsoft.com/office/2007/relationships/media" Target="../media/media80.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0.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1.m4a"/><Relationship Id="rId1" Type="http://schemas.microsoft.com/office/2007/relationships/media" Target="../media/media81.m4a"/><Relationship Id="rId6" Type="http://schemas.openxmlformats.org/officeDocument/2006/relationships/image" Target="../media/image2.png"/><Relationship Id="rId5" Type="http://schemas.openxmlformats.org/officeDocument/2006/relationships/image" Target="../media/image41.png"/><Relationship Id="rId4" Type="http://schemas.openxmlformats.org/officeDocument/2006/relationships/image" Target="../media/image1.gif"/></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2.m4a"/><Relationship Id="rId1" Type="http://schemas.microsoft.com/office/2007/relationships/media" Target="../media/media82.m4a"/><Relationship Id="rId6" Type="http://schemas.openxmlformats.org/officeDocument/2006/relationships/image" Target="../media/image2.png"/><Relationship Id="rId5" Type="http://schemas.openxmlformats.org/officeDocument/2006/relationships/image" Target="../media/image42.png"/><Relationship Id="rId4" Type="http://schemas.openxmlformats.org/officeDocument/2006/relationships/image" Target="../media/image1.gif"/></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3.m4a"/><Relationship Id="rId1" Type="http://schemas.microsoft.com/office/2007/relationships/media" Target="../media/media83.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4.m4a"/><Relationship Id="rId1" Type="http://schemas.microsoft.com/office/2007/relationships/media" Target="../media/media84.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5.m4a"/><Relationship Id="rId1" Type="http://schemas.microsoft.com/office/2007/relationships/media" Target="../media/media85.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3.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6.m4a"/><Relationship Id="rId1" Type="http://schemas.microsoft.com/office/2007/relationships/media" Target="../media/media86.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4.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7.m4a"/><Relationship Id="rId1" Type="http://schemas.microsoft.com/office/2007/relationships/media" Target="../media/media87.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err="1" smtClean="0"/>
              <a:t>Getting</a:t>
            </a:r>
            <a:r>
              <a:rPr lang="de-DE" dirty="0" smtClean="0"/>
              <a:t> </a:t>
            </a:r>
            <a:r>
              <a:rPr lang="de-DE" dirty="0" err="1" smtClean="0"/>
              <a:t>Started</a:t>
            </a:r>
            <a:r>
              <a:rPr lang="de-DE" dirty="0" smtClean="0"/>
              <a:t> STM32CubeIDE</a:t>
            </a:r>
            <a:endParaRPr lang="de-DE" dirty="0"/>
          </a:p>
        </p:txBody>
      </p:sp>
      <p:sp>
        <p:nvSpPr>
          <p:cNvPr id="3" name="Untertitel 2"/>
          <p:cNvSpPr>
            <a:spLocks noGrp="1"/>
          </p:cNvSpPr>
          <p:nvPr>
            <p:ph type="subTitle" idx="1"/>
          </p:nvPr>
        </p:nvSpPr>
        <p:spPr/>
        <p:txBody>
          <a:bodyPr/>
          <a:lstStyle/>
          <a:p>
            <a:r>
              <a:rPr lang="de-DE" dirty="0" smtClean="0"/>
              <a:t>Mit STM32F103RBT</a:t>
            </a:r>
            <a:endParaRPr lang="de-DE" dirty="0"/>
          </a:p>
        </p:txBody>
      </p:sp>
      <p:pic>
        <p:nvPicPr>
          <p:cNvPr id="4" name="Google Shape;172;p1"/>
          <p:cNvPicPr preferRelativeResize="0"/>
          <p:nvPr/>
        </p:nvPicPr>
        <p:blipFill rotWithShape="1">
          <a:blip r:embed="rId4">
            <a:alphaModFix/>
          </a:blip>
          <a:srcRect/>
          <a:stretch/>
        </p:blipFill>
        <p:spPr>
          <a:xfrm>
            <a:off x="2085131" y="3806856"/>
            <a:ext cx="1258875" cy="1774608"/>
          </a:xfrm>
          <a:prstGeom prst="rect">
            <a:avLst/>
          </a:prstGeom>
          <a:noFill/>
          <a:ln>
            <a:noFill/>
          </a:ln>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91620221"/>
      </p:ext>
    </p:extLst>
  </p:cSld>
  <p:clrMapOvr>
    <a:masterClrMapping/>
  </p:clrMapOvr>
  <mc:AlternateContent xmlns:mc="http://schemas.openxmlformats.org/markup-compatibility/2006">
    <mc:Choice xmlns:p14="http://schemas.microsoft.com/office/powerpoint/2010/main" Requires="p14">
      <p:transition spd="slow" p14:dur="2000" advTm="17131"/>
    </mc:Choice>
    <mc:Fallback>
      <p:transition spd="slow" advTm="171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977717" y="409875"/>
            <a:ext cx="7686675" cy="45148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8958773" y="4180049"/>
            <a:ext cx="1258875" cy="1774608"/>
          </a:xfrm>
          <a:prstGeom prst="rect">
            <a:avLst/>
          </a:prstGeom>
          <a:noFill/>
          <a:ln>
            <a:noFill/>
          </a:ln>
        </p:spPr>
      </p:pic>
      <p:sp>
        <p:nvSpPr>
          <p:cNvPr id="7" name="Legende mit Linie 1 6"/>
          <p:cNvSpPr/>
          <p:nvPr/>
        </p:nvSpPr>
        <p:spPr>
          <a:xfrm>
            <a:off x="3195263" y="4641986"/>
            <a:ext cx="3102795" cy="1816742"/>
          </a:xfrm>
          <a:prstGeom prst="borderCallout1">
            <a:avLst>
              <a:gd name="adj1" fmla="val 63721"/>
              <a:gd name="adj2" fmla="val 100383"/>
              <a:gd name="adj3" fmla="val 29435"/>
              <a:gd name="adj4" fmla="val 18012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Markieren und auf Next klicken</a:t>
            </a:r>
            <a:endParaRPr lang="de-DE" sz="2400" dirty="0">
              <a:solidFill>
                <a:schemeClr val="tx1"/>
              </a:solidFill>
            </a:endParaRPr>
          </a:p>
        </p:txBody>
      </p:sp>
      <p:sp>
        <p:nvSpPr>
          <p:cNvPr id="8" name="Textfeld 7"/>
          <p:cNvSpPr txBox="1"/>
          <p:nvPr/>
        </p:nvSpPr>
        <p:spPr>
          <a:xfrm>
            <a:off x="5874606" y="1319421"/>
            <a:ext cx="1715784" cy="261610"/>
          </a:xfrm>
          <a:prstGeom prst="rect">
            <a:avLst/>
          </a:prstGeom>
          <a:solidFill>
            <a:schemeClr val="accent1">
              <a:lumMod val="40000"/>
              <a:lumOff val="60000"/>
            </a:schemeClr>
          </a:solidFill>
        </p:spPr>
        <p:txBody>
          <a:bodyPr wrap="square" rtlCol="0">
            <a:spAutoFit/>
          </a:bodyPr>
          <a:lstStyle/>
          <a:p>
            <a:r>
              <a:rPr lang="de-DE" sz="1100" dirty="0" smtClean="0"/>
              <a:t>NUCLEO-F103RB</a:t>
            </a:r>
            <a:endParaRPr lang="de-DE" sz="1100" dirty="0"/>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35464453"/>
      </p:ext>
    </p:extLst>
  </p:cSld>
  <p:clrMapOvr>
    <a:masterClrMapping/>
  </p:clrMapOvr>
  <mc:AlternateContent xmlns:mc="http://schemas.openxmlformats.org/markup-compatibility/2006">
    <mc:Choice xmlns:p14="http://schemas.microsoft.com/office/powerpoint/2010/main" Requires="p14">
      <p:transition spd="slow" p14:dur="2000" advTm="4827"/>
    </mc:Choice>
    <mc:Fallback>
      <p:transition spd="slow" advTm="48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5290898" y="1138898"/>
            <a:ext cx="1258875" cy="1774608"/>
          </a:xfrm>
          <a:prstGeom prst="rect">
            <a:avLst/>
          </a:prstGeom>
          <a:noFill/>
          <a:ln>
            <a:noFill/>
          </a:ln>
        </p:spPr>
      </p:pic>
      <p:sp>
        <p:nvSpPr>
          <p:cNvPr id="7" name="Legende mit Linie 1 6"/>
          <p:cNvSpPr/>
          <p:nvPr/>
        </p:nvSpPr>
        <p:spPr>
          <a:xfrm>
            <a:off x="739016" y="2504962"/>
            <a:ext cx="3102795" cy="1816742"/>
          </a:xfrm>
          <a:prstGeom prst="borderCallout1">
            <a:avLst>
              <a:gd name="adj1" fmla="val 63721"/>
              <a:gd name="adj2" fmla="val 100383"/>
              <a:gd name="adj3" fmla="val -28814"/>
              <a:gd name="adj4" fmla="val 1456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Projektname angeben</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206511689"/>
      </p:ext>
    </p:extLst>
  </p:cSld>
  <p:clrMapOvr>
    <a:masterClrMapping/>
  </p:clrMapOvr>
  <mc:AlternateContent xmlns:mc="http://schemas.openxmlformats.org/markup-compatibility/2006">
    <mc:Choice xmlns:p14="http://schemas.microsoft.com/office/powerpoint/2010/main" Requires="p14">
      <p:transition spd="slow" p14:dur="2000" advTm="10057"/>
    </mc:Choice>
    <mc:Fallback>
      <p:transition spd="slow" advTm="10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5362817" y="2351248"/>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41311"/>
              <a:gd name="adj4" fmla="val 14734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Target Language: C</a:t>
            </a:r>
          </a:p>
          <a:p>
            <a:pPr algn="ctr"/>
            <a:r>
              <a:rPr lang="de-DE" sz="2400" dirty="0" smtClean="0">
                <a:solidFill>
                  <a:schemeClr val="tx1"/>
                </a:solidFill>
              </a:rPr>
              <a:t>(geht auch mit Assembler)</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95413078"/>
      </p:ext>
    </p:extLst>
  </p:cSld>
  <p:clrMapOvr>
    <a:masterClrMapping/>
  </p:clrMapOvr>
  <mc:AlternateContent xmlns:mc="http://schemas.openxmlformats.org/markup-compatibility/2006">
    <mc:Choice xmlns:p14="http://schemas.microsoft.com/office/powerpoint/2010/main" Requires="p14">
      <p:transition spd="slow" p14:dur="2000" advTm="3111"/>
    </mc:Choice>
    <mc:Fallback>
      <p:transition spd="slow" advTm="31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5486107" y="2875230"/>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Binary Type: </a:t>
            </a:r>
            <a:r>
              <a:rPr lang="de-DE" sz="2400" dirty="0" err="1" smtClean="0">
                <a:solidFill>
                  <a:schemeClr val="tx1"/>
                </a:solidFill>
              </a:rPr>
              <a:t>Executable</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555363887"/>
      </p:ext>
    </p:extLst>
  </p:cSld>
  <p:clrMapOvr>
    <a:masterClrMapping/>
  </p:clrMapOvr>
  <mc:AlternateContent xmlns:mc="http://schemas.openxmlformats.org/markup-compatibility/2006">
    <mc:Choice xmlns:p14="http://schemas.microsoft.com/office/powerpoint/2010/main" Requires="p14">
      <p:transition spd="slow" p14:dur="2000" advTm="4862"/>
    </mc:Choice>
    <mc:Fallback>
      <p:transition spd="slow" advTm="48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5445010" y="3368389"/>
            <a:ext cx="1258875" cy="1774608"/>
          </a:xfrm>
          <a:prstGeom prst="rect">
            <a:avLst/>
          </a:prstGeom>
          <a:noFill/>
          <a:ln>
            <a:noFill/>
          </a:ln>
        </p:spPr>
      </p:pic>
      <p:sp>
        <p:nvSpPr>
          <p:cNvPr id="7" name="Legende mit Linie 1 6"/>
          <p:cNvSpPr/>
          <p:nvPr/>
        </p:nvSpPr>
        <p:spPr>
          <a:xfrm>
            <a:off x="636275" y="2330181"/>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Target Project Type:</a:t>
            </a:r>
          </a:p>
          <a:p>
            <a:pPr algn="ctr"/>
            <a:r>
              <a:rPr lang="de-DE" sz="2400" dirty="0" smtClean="0">
                <a:solidFill>
                  <a:schemeClr val="tx1"/>
                </a:solidFill>
              </a:rPr>
              <a:t>STM32Cube</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00408833"/>
      </p:ext>
    </p:extLst>
  </p:cSld>
  <p:clrMapOvr>
    <a:masterClrMapping/>
  </p:clrMapOvr>
  <mc:AlternateContent xmlns:mc="http://schemas.openxmlformats.org/markup-compatibility/2006">
    <mc:Choice xmlns:p14="http://schemas.microsoft.com/office/powerpoint/2010/main" Requires="p14">
      <p:transition spd="slow" p14:dur="2000" advTm="6592"/>
    </mc:Choice>
    <mc:Fallback>
      <p:transition spd="slow" advTm="65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453455" y="444957"/>
            <a:ext cx="4648200" cy="51054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7859437" y="4591013"/>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74112"/>
              <a:gd name="adj4" fmla="val 15727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Finish anklicken</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35818462"/>
      </p:ext>
    </p:extLst>
  </p:cSld>
  <p:clrMapOvr>
    <a:masterClrMapping/>
  </p:clrMapOvr>
  <mc:AlternateContent xmlns:mc="http://schemas.openxmlformats.org/markup-compatibility/2006">
    <mc:Choice xmlns:p14="http://schemas.microsoft.com/office/powerpoint/2010/main" Requires="p14">
      <p:transition spd="slow" p14:dur="2000" advTm="1284"/>
    </mc:Choice>
    <mc:Fallback>
      <p:transition spd="slow" advTm="12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285215" y="936447"/>
            <a:ext cx="7128479" cy="2032784"/>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306820" y="2269053"/>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16938"/>
              <a:gd name="adj4" fmla="val 11754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Yes</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78191252"/>
      </p:ext>
    </p:extLst>
  </p:cSld>
  <p:clrMapOvr>
    <a:masterClrMapping/>
  </p:clrMapOvr>
  <mc:AlternateContent xmlns:mc="http://schemas.openxmlformats.org/markup-compatibility/2006">
    <mc:Choice xmlns:p14="http://schemas.microsoft.com/office/powerpoint/2010/main" Requires="p14">
      <p:transition spd="slow" p14:dur="2000" advTm="14997"/>
    </mc:Choice>
    <mc:Fallback>
      <p:transition spd="slow" advTm="14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018087" y="1113087"/>
            <a:ext cx="7780077" cy="250341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563674" y="2729199"/>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63721"/>
              <a:gd name="adj2" fmla="val 100383"/>
              <a:gd name="adj3" fmla="val -16938"/>
              <a:gd name="adj4" fmla="val 11754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Yes</a:t>
            </a:r>
          </a:p>
          <a:p>
            <a:pPr algn="ctr"/>
            <a:r>
              <a:rPr lang="de-DE" sz="2400" dirty="0" smtClean="0">
                <a:solidFill>
                  <a:schemeClr val="tx1"/>
                </a:solidFill>
              </a:rPr>
              <a:t>Ansicht zur Konfiguration des Mikrocontrollers</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58726536"/>
      </p:ext>
    </p:extLst>
  </p:cSld>
  <p:clrMapOvr>
    <a:masterClrMapping/>
  </p:clrMapOvr>
  <mc:AlternateContent xmlns:mc="http://schemas.openxmlformats.org/markup-compatibility/2006">
    <mc:Choice xmlns:p14="http://schemas.microsoft.com/office/powerpoint/2010/main" Requires="p14">
      <p:transition spd="slow" p14:dur="2000" advTm="30405"/>
    </mc:Choice>
    <mc:Fallback>
      <p:transition spd="slow" advTm="304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2180368" y="601359"/>
            <a:ext cx="7590355" cy="2725494"/>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1272483" y="2533990"/>
            <a:ext cx="1258875" cy="1774608"/>
          </a:xfrm>
          <a:prstGeom prst="rect">
            <a:avLst/>
          </a:prstGeom>
          <a:noFill/>
          <a:ln>
            <a:noFill/>
          </a:ln>
        </p:spPr>
      </p:pic>
      <p:sp>
        <p:nvSpPr>
          <p:cNvPr id="7" name="Legende mit Linie 1 6"/>
          <p:cNvSpPr/>
          <p:nvPr/>
        </p:nvSpPr>
        <p:spPr>
          <a:xfrm>
            <a:off x="2918714" y="4591013"/>
            <a:ext cx="3102795" cy="1816742"/>
          </a:xfrm>
          <a:prstGeom prst="borderCallout1">
            <a:avLst>
              <a:gd name="adj1" fmla="val -3577"/>
              <a:gd name="adj2" fmla="val 2370"/>
              <a:gd name="adj3" fmla="val -37862"/>
              <a:gd name="adj4" fmla="val -1292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Device </a:t>
            </a:r>
            <a:r>
              <a:rPr lang="de-DE" sz="2400" dirty="0" err="1" smtClean="0">
                <a:solidFill>
                  <a:schemeClr val="tx1"/>
                </a:solidFill>
              </a:rPr>
              <a:t>Configuration</a:t>
            </a:r>
            <a:r>
              <a:rPr lang="de-DE" sz="2400" dirty="0" smtClean="0">
                <a:solidFill>
                  <a:schemeClr val="tx1"/>
                </a:solidFill>
              </a:rPr>
              <a:t> Tool wird initialisiert</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30026945"/>
      </p:ext>
    </p:extLst>
  </p:cSld>
  <p:clrMapOvr>
    <a:masterClrMapping/>
  </p:clrMapOvr>
  <mc:AlternateContent xmlns:mc="http://schemas.openxmlformats.org/markup-compatibility/2006">
    <mc:Choice xmlns:p14="http://schemas.microsoft.com/office/powerpoint/2010/main" Requires="p14">
      <p:transition spd="slow" p14:dur="2000" advTm="6127"/>
    </mc:Choice>
    <mc:Fallback>
      <p:transition spd="slow" advTm="61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1659839" y="1968911"/>
            <a:ext cx="1258875" cy="1774608"/>
          </a:xfrm>
          <a:prstGeom prst="rect">
            <a:avLst/>
          </a:prstGeom>
          <a:noFill/>
          <a:ln>
            <a:noFill/>
          </a:ln>
        </p:spPr>
      </p:pic>
      <p:sp>
        <p:nvSpPr>
          <p:cNvPr id="7" name="Legende mit Linie 1 6"/>
          <p:cNvSpPr/>
          <p:nvPr/>
        </p:nvSpPr>
        <p:spPr>
          <a:xfrm>
            <a:off x="1120736" y="4125181"/>
            <a:ext cx="3102795" cy="1816742"/>
          </a:xfrm>
          <a:prstGeom prst="borderCallout1">
            <a:avLst>
              <a:gd name="adj1" fmla="val -3577"/>
              <a:gd name="adj2" fmla="val 2370"/>
              <a:gd name="adj3" fmla="val -38428"/>
              <a:gd name="adj4" fmla="val 2515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Device </a:t>
            </a:r>
            <a:r>
              <a:rPr lang="de-DE" sz="2400" dirty="0" err="1" smtClean="0">
                <a:solidFill>
                  <a:schemeClr val="tx1"/>
                </a:solidFill>
              </a:rPr>
              <a:t>Configuration</a:t>
            </a:r>
            <a:r>
              <a:rPr lang="de-DE" sz="2400" dirty="0" smtClean="0">
                <a:solidFill>
                  <a:schemeClr val="tx1"/>
                </a:solidFill>
              </a:rPr>
              <a:t> Tool</a:t>
            </a:r>
            <a:endParaRPr lang="de-DE" sz="2400" dirty="0">
              <a:solidFill>
                <a:schemeClr val="tx1"/>
              </a:solidFill>
            </a:endParaRPr>
          </a:p>
        </p:txBody>
      </p:sp>
      <p:sp>
        <p:nvSpPr>
          <p:cNvPr id="8" name="Textfeld 7"/>
          <p:cNvSpPr txBox="1"/>
          <p:nvPr/>
        </p:nvSpPr>
        <p:spPr>
          <a:xfrm>
            <a:off x="8548099" y="4664220"/>
            <a:ext cx="1684962"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30144545"/>
      </p:ext>
    </p:extLst>
  </p:cSld>
  <p:clrMapOvr>
    <a:masterClrMapping/>
  </p:clrMapOvr>
  <mc:AlternateContent xmlns:mc="http://schemas.openxmlformats.org/markup-compatibility/2006">
    <mc:Choice xmlns:p14="http://schemas.microsoft.com/office/powerpoint/2010/main" Requires="p14">
      <p:transition spd="slow" p14:dur="2000" advTm="12889"/>
    </mc:Choice>
    <mc:Fallback>
      <p:transition spd="slow" advTm="128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4">
            <a:alphaModFix/>
          </a:blip>
          <a:srcRect/>
          <a:stretch/>
        </p:blipFill>
        <p:spPr>
          <a:xfrm>
            <a:off x="429325" y="3996326"/>
            <a:ext cx="1258875" cy="1774608"/>
          </a:xfrm>
          <a:prstGeom prst="rect">
            <a:avLst/>
          </a:prstGeom>
          <a:noFill/>
          <a:ln>
            <a:noFill/>
          </a:ln>
        </p:spPr>
      </p:pic>
      <p:pic>
        <p:nvPicPr>
          <p:cNvPr id="6" name="Grafik 5"/>
          <p:cNvPicPr>
            <a:picLocks noChangeAspect="1"/>
          </p:cNvPicPr>
          <p:nvPr/>
        </p:nvPicPr>
        <p:blipFill>
          <a:blip r:embed="rId5"/>
          <a:stretch>
            <a:fillRect/>
          </a:stretch>
        </p:blipFill>
        <p:spPr>
          <a:xfrm>
            <a:off x="1857891" y="775734"/>
            <a:ext cx="6050434" cy="4403163"/>
          </a:xfrm>
          <a:prstGeom prst="rect">
            <a:avLst/>
          </a:prstGeom>
        </p:spPr>
      </p:pic>
      <p:sp>
        <p:nvSpPr>
          <p:cNvPr id="7" name="Legende mit Linie 1 6"/>
          <p:cNvSpPr/>
          <p:nvPr/>
        </p:nvSpPr>
        <p:spPr>
          <a:xfrm>
            <a:off x="3130379" y="5371069"/>
            <a:ext cx="5818412" cy="988633"/>
          </a:xfrm>
          <a:prstGeom prst="borderCallout1">
            <a:avLst>
              <a:gd name="adj1" fmla="val 1980"/>
              <a:gd name="adj2" fmla="val -44"/>
              <a:gd name="adj3" fmla="val -27119"/>
              <a:gd name="adj4" fmla="val -2435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Entwicklungsumgebung kann bei ST kostenlos heruntergeladen werden</a:t>
            </a:r>
            <a:endParaRPr lang="de-DE" sz="2400" dirty="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34590354"/>
      </p:ext>
    </p:extLst>
  </p:cSld>
  <p:clrMapOvr>
    <a:masterClrMapping/>
  </p:clrMapOvr>
  <mc:AlternateContent xmlns:mc="http://schemas.openxmlformats.org/markup-compatibility/2006">
    <mc:Choice xmlns:p14="http://schemas.microsoft.com/office/powerpoint/2010/main" Requires="p14">
      <p:transition spd="slow" p14:dur="2000" advTm="15317"/>
    </mc:Choice>
    <mc:Fallback>
      <p:transition spd="slow" advTm="15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3909880" y="797657"/>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1513"/>
              <a:gd name="adj2" fmla="val 53931"/>
              <a:gd name="adj3" fmla="val -88760"/>
              <a:gd name="adj4" fmla="val 8404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Pinout</a:t>
            </a:r>
            <a:r>
              <a:rPr lang="de-DE" sz="2400" dirty="0" smtClean="0">
                <a:solidFill>
                  <a:schemeClr val="tx1"/>
                </a:solidFill>
              </a:rPr>
              <a:t> &amp; </a:t>
            </a:r>
            <a:r>
              <a:rPr lang="de-DE" sz="2400" dirty="0" err="1" smtClean="0">
                <a:solidFill>
                  <a:schemeClr val="tx1"/>
                </a:solidFill>
              </a:rPr>
              <a:t>Configuration</a:t>
            </a:r>
            <a:r>
              <a:rPr lang="de-DE" sz="2400" dirty="0" smtClean="0">
                <a:solidFill>
                  <a:schemeClr val="tx1"/>
                </a:solidFill>
              </a:rPr>
              <a:t/>
            </a:r>
            <a:br>
              <a:rPr lang="de-DE" sz="2400" dirty="0" smtClean="0">
                <a:solidFill>
                  <a:schemeClr val="tx1"/>
                </a:solidFill>
              </a:rPr>
            </a:br>
            <a:r>
              <a:rPr lang="de-DE" sz="2400" dirty="0" smtClean="0">
                <a:solidFill>
                  <a:schemeClr val="tx1"/>
                </a:solidFill>
              </a:rPr>
              <a:t>können wir die Ports des Mikrokontrollers nach Wunsch konfigurieren</a:t>
            </a:r>
            <a:endParaRPr lang="de-DE" sz="2400" dirty="0">
              <a:solidFill>
                <a:schemeClr val="tx1"/>
              </a:solidFill>
            </a:endParaRPr>
          </a:p>
        </p:txBody>
      </p:sp>
      <p:sp>
        <p:nvSpPr>
          <p:cNvPr id="8" name="Textfeld 7"/>
          <p:cNvSpPr txBox="1"/>
          <p:nvPr/>
        </p:nvSpPr>
        <p:spPr>
          <a:xfrm>
            <a:off x="8548099" y="4664220"/>
            <a:ext cx="1684962"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42816822"/>
      </p:ext>
    </p:extLst>
  </p:cSld>
  <p:clrMapOvr>
    <a:masterClrMapping/>
  </p:clrMapOvr>
  <mc:AlternateContent xmlns:mc="http://schemas.openxmlformats.org/markup-compatibility/2006">
    <mc:Choice xmlns:p14="http://schemas.microsoft.com/office/powerpoint/2010/main" Requires="p14">
      <p:transition spd="slow" p14:dur="2000" advTm="9144"/>
    </mc:Choice>
    <mc:Fallback>
      <p:transition spd="slow" advTm="9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655486" y="409874"/>
            <a:ext cx="8536513" cy="644041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306820" y="3499761"/>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5683"/>
              <a:gd name="adj4" fmla="val 14208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Leuchtdioden sind an PC0..PC7 angeschlossen. Wir konfigurieren PC0..PC7 als Output</a:t>
            </a:r>
            <a:endParaRPr lang="de-DE" sz="2400" dirty="0">
              <a:solidFill>
                <a:schemeClr val="tx1"/>
              </a:solidFill>
            </a:endParaRPr>
          </a:p>
        </p:txBody>
      </p:sp>
      <p:sp>
        <p:nvSpPr>
          <p:cNvPr id="8" name="Textfeld 7"/>
          <p:cNvSpPr txBox="1"/>
          <p:nvPr/>
        </p:nvSpPr>
        <p:spPr>
          <a:xfrm>
            <a:off x="8548099" y="4664220"/>
            <a:ext cx="1684962"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478115746"/>
      </p:ext>
    </p:extLst>
  </p:cSld>
  <p:clrMapOvr>
    <a:masterClrMapping/>
  </p:clrMapOvr>
  <mc:AlternateContent xmlns:mc="http://schemas.openxmlformats.org/markup-compatibility/2006">
    <mc:Choice xmlns:p14="http://schemas.microsoft.com/office/powerpoint/2010/main" Requires="p14">
      <p:transition spd="slow" p14:dur="2000" advTm="39083"/>
    </mc:Choice>
    <mc:Fallback>
      <p:transition spd="slow" advTm="390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378739" y="2903859"/>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5683"/>
              <a:gd name="adj4" fmla="val 14208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Anschlussbeinchen PC0 anklicken und …</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61702523"/>
      </p:ext>
    </p:extLst>
  </p:cSld>
  <p:clrMapOvr>
    <a:masterClrMapping/>
  </p:clrMapOvr>
  <mc:AlternateContent xmlns:mc="http://schemas.openxmlformats.org/markup-compatibility/2006">
    <mc:Choice xmlns:p14="http://schemas.microsoft.com/office/powerpoint/2010/main" Requires="p14">
      <p:transition spd="slow" p14:dur="2000" advTm="2502"/>
    </mc:Choice>
    <mc:Fallback>
      <p:transition spd="slow" advTm="25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917480" y="5338834"/>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109174"/>
              <a:gd name="adj4" fmla="val 15814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GPIO_Output</a:t>
            </a:r>
            <a:r>
              <a:rPr lang="de-DE" sz="2400" dirty="0" smtClean="0">
                <a:solidFill>
                  <a:schemeClr val="tx1"/>
                </a:solidFill>
              </a:rPr>
              <a:t> auswählen</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545037666"/>
      </p:ext>
    </p:extLst>
  </p:cSld>
  <p:clrMapOvr>
    <a:masterClrMapping/>
  </p:clrMapOvr>
  <mc:AlternateContent xmlns:mc="http://schemas.openxmlformats.org/markup-compatibility/2006">
    <mc:Choice xmlns:p14="http://schemas.microsoft.com/office/powerpoint/2010/main" Requires="p14">
      <p:transition spd="slow" p14:dur="2000" advTm="3721"/>
    </mc:Choice>
    <mc:Fallback>
      <p:transition spd="slow" advTm="37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780604" y="819310"/>
            <a:ext cx="4791503" cy="6568996"/>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917480" y="5338834"/>
            <a:ext cx="1258875" cy="1774608"/>
          </a:xfrm>
          <a:prstGeom prst="rect">
            <a:avLst/>
          </a:prstGeom>
          <a:noFill/>
          <a:ln>
            <a:noFill/>
          </a:ln>
        </p:spPr>
      </p:pic>
      <p:sp>
        <p:nvSpPr>
          <p:cNvPr id="7" name="Legende mit Linie 1 6"/>
          <p:cNvSpPr/>
          <p:nvPr/>
        </p:nvSpPr>
        <p:spPr>
          <a:xfrm>
            <a:off x="1120736" y="4125181"/>
            <a:ext cx="3646473" cy="1816742"/>
          </a:xfrm>
          <a:prstGeom prst="borderCallout1">
            <a:avLst>
              <a:gd name="adj1" fmla="val 28658"/>
              <a:gd name="adj2" fmla="val 100984"/>
              <a:gd name="adj3" fmla="val 109174"/>
              <a:gd name="adj4" fmla="val 15814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mit PC1 .. PC7</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01530850"/>
      </p:ext>
    </p:extLst>
  </p:cSld>
  <p:clrMapOvr>
    <a:masterClrMapping/>
  </p:clrMapOvr>
  <mc:AlternateContent xmlns:mc="http://schemas.openxmlformats.org/markup-compatibility/2006">
    <mc:Choice xmlns:p14="http://schemas.microsoft.com/office/powerpoint/2010/main" Requires="p14">
      <p:transition spd="slow" p14:dur="2000" advTm="3573"/>
    </mc:Choice>
    <mc:Fallback>
      <p:transition spd="slow" advTm="35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4011768" y="2891873"/>
            <a:ext cx="1258875" cy="1774608"/>
          </a:xfrm>
          <a:prstGeom prst="rect">
            <a:avLst/>
          </a:prstGeom>
          <a:noFill/>
          <a:ln>
            <a:noFill/>
          </a:ln>
        </p:spPr>
      </p:pic>
      <p:sp>
        <p:nvSpPr>
          <p:cNvPr id="7" name="Legende mit Linie 1 6"/>
          <p:cNvSpPr/>
          <p:nvPr/>
        </p:nvSpPr>
        <p:spPr>
          <a:xfrm>
            <a:off x="585626" y="1936786"/>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Textfeld 10"/>
          <p:cNvSpPr txBox="1"/>
          <p:nvPr/>
        </p:nvSpPr>
        <p:spPr>
          <a:xfrm>
            <a:off x="7455634" y="4057435"/>
            <a:ext cx="2212347"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49841160"/>
      </p:ext>
    </p:extLst>
  </p:cSld>
  <p:clrMapOvr>
    <a:masterClrMapping/>
  </p:clrMapOvr>
  <mc:AlternateContent xmlns:mc="http://schemas.openxmlformats.org/markup-compatibility/2006">
    <mc:Choice xmlns:p14="http://schemas.microsoft.com/office/powerpoint/2010/main" Requires="p14">
      <p:transition spd="slow" p14:dur="2000" advTm="1568"/>
    </mc:Choice>
    <mc:Fallback>
      <p:transition spd="slow" advTm="1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936258" y="4944691"/>
            <a:ext cx="1258875" cy="1774608"/>
          </a:xfrm>
          <a:prstGeom prst="rect">
            <a:avLst/>
          </a:prstGeom>
          <a:noFill/>
          <a:ln>
            <a:noFill/>
          </a:ln>
        </p:spPr>
      </p:pic>
      <p:sp>
        <p:nvSpPr>
          <p:cNvPr id="7" name="Legende mit Linie 1 6"/>
          <p:cNvSpPr/>
          <p:nvPr/>
        </p:nvSpPr>
        <p:spPr>
          <a:xfrm>
            <a:off x="3616503" y="4433407"/>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Textfeld 9"/>
          <p:cNvSpPr txBox="1"/>
          <p:nvPr/>
        </p:nvSpPr>
        <p:spPr>
          <a:xfrm>
            <a:off x="7615851" y="4057435"/>
            <a:ext cx="2113775"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18338818"/>
      </p:ext>
    </p:extLst>
  </p:cSld>
  <p:clrMapOvr>
    <a:masterClrMapping/>
  </p:clrMapOvr>
  <mc:AlternateContent xmlns:mc="http://schemas.openxmlformats.org/markup-compatibility/2006">
    <mc:Choice xmlns:p14="http://schemas.microsoft.com/office/powerpoint/2010/main" Requires="p14">
      <p:transition spd="slow" p14:dur="2000" advTm="909"/>
    </mc:Choice>
    <mc:Fallback>
      <p:transition spd="slow" advTm="9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840572" y="603285"/>
            <a:ext cx="7134225" cy="60007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9359734" y="3352198"/>
            <a:ext cx="1258875" cy="1774608"/>
          </a:xfrm>
          <a:prstGeom prst="rect">
            <a:avLst/>
          </a:prstGeom>
          <a:noFill/>
          <a:ln>
            <a:noFill/>
          </a:ln>
        </p:spPr>
      </p:pic>
      <p:sp>
        <p:nvSpPr>
          <p:cNvPr id="7" name="Legende mit Linie 1 6"/>
          <p:cNvSpPr/>
          <p:nvPr/>
        </p:nvSpPr>
        <p:spPr>
          <a:xfrm>
            <a:off x="5948737" y="2185164"/>
            <a:ext cx="2126751" cy="693399"/>
          </a:xfrm>
          <a:prstGeom prst="borderCallout1">
            <a:avLst>
              <a:gd name="adj1" fmla="val 28658"/>
              <a:gd name="adj2" fmla="val 100984"/>
              <a:gd name="adj3" fmla="val 150662"/>
              <a:gd name="adj4" fmla="val 15862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5270643" y="3071973"/>
            <a:ext cx="1356188" cy="10532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8330630" y="5278927"/>
            <a:ext cx="546242" cy="144037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18609" y="3779177"/>
            <a:ext cx="1356188" cy="556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Textfeld 9"/>
          <p:cNvSpPr txBox="1"/>
          <p:nvPr/>
        </p:nvSpPr>
        <p:spPr>
          <a:xfrm>
            <a:off x="7565202" y="4091110"/>
            <a:ext cx="2000037"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6219528"/>
      </p:ext>
    </p:extLst>
  </p:cSld>
  <p:clrMapOvr>
    <a:masterClrMapping/>
  </p:clrMapOvr>
  <mc:AlternateContent xmlns:mc="http://schemas.openxmlformats.org/markup-compatibility/2006">
    <mc:Choice xmlns:p14="http://schemas.microsoft.com/office/powerpoint/2010/main" Requires="p14">
      <p:transition spd="slow" p14:dur="2000" advTm="7034"/>
    </mc:Choice>
    <mc:Fallback>
      <p:transition spd="slow" advTm="70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557837" y="1183337"/>
            <a:ext cx="5014271" cy="488274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621404" y="3780550"/>
            <a:ext cx="1258875" cy="1774608"/>
          </a:xfrm>
          <a:prstGeom prst="rect">
            <a:avLst/>
          </a:prstGeom>
          <a:noFill/>
          <a:ln>
            <a:noFill/>
          </a:ln>
        </p:spPr>
      </p:pic>
      <p:sp>
        <p:nvSpPr>
          <p:cNvPr id="7" name="Legende mit Linie 1 6"/>
          <p:cNvSpPr/>
          <p:nvPr/>
        </p:nvSpPr>
        <p:spPr>
          <a:xfrm>
            <a:off x="1602770" y="3164440"/>
            <a:ext cx="3423284" cy="1592495"/>
          </a:xfrm>
          <a:prstGeom prst="borderCallout1">
            <a:avLst>
              <a:gd name="adj1" fmla="val 28658"/>
              <a:gd name="adj2" fmla="val 100984"/>
              <a:gd name="adj3" fmla="val 57114"/>
              <a:gd name="adj4" fmla="val 14269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Tasten sind an </a:t>
            </a:r>
          </a:p>
          <a:p>
            <a:pPr algn="ctr"/>
            <a:r>
              <a:rPr lang="de-DE" sz="2400" dirty="0" smtClean="0">
                <a:solidFill>
                  <a:schemeClr val="tx1"/>
                </a:solidFill>
              </a:rPr>
              <a:t>PA1, PA6 und PA10 angeschlossen</a:t>
            </a:r>
            <a:endParaRPr lang="de-DE" sz="2400" dirty="0">
              <a:solidFill>
                <a:schemeClr val="tx1"/>
              </a:solidFill>
            </a:endParaRPr>
          </a:p>
        </p:txBody>
      </p:sp>
      <p:sp>
        <p:nvSpPr>
          <p:cNvPr id="6" name="Rechteck 5"/>
          <p:cNvSpPr/>
          <p:nvPr/>
        </p:nvSpPr>
        <p:spPr>
          <a:xfrm>
            <a:off x="8096035" y="4109663"/>
            <a:ext cx="735201" cy="48288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8700498" y="2859603"/>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63640515"/>
      </p:ext>
    </p:extLst>
  </p:cSld>
  <p:clrMapOvr>
    <a:masterClrMapping/>
  </p:clrMapOvr>
  <mc:AlternateContent xmlns:mc="http://schemas.openxmlformats.org/markup-compatibility/2006">
    <mc:Choice xmlns:p14="http://schemas.microsoft.com/office/powerpoint/2010/main" Requires="p14">
      <p:transition spd="slow" p14:dur="2000" advTm="23640"/>
    </mc:Choice>
    <mc:Fallback>
      <p:transition spd="slow" advTm="23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557837" y="1183337"/>
            <a:ext cx="5014271" cy="488274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7309773" y="2335055"/>
            <a:ext cx="1258875" cy="1774608"/>
          </a:xfrm>
          <a:prstGeom prst="rect">
            <a:avLst/>
          </a:prstGeom>
          <a:noFill/>
          <a:ln>
            <a:noFill/>
          </a:ln>
        </p:spPr>
      </p:pic>
      <p:sp>
        <p:nvSpPr>
          <p:cNvPr id="7" name="Legende mit Linie 1 6"/>
          <p:cNvSpPr/>
          <p:nvPr/>
        </p:nvSpPr>
        <p:spPr>
          <a:xfrm>
            <a:off x="1602770" y="3164440"/>
            <a:ext cx="3423284" cy="1592495"/>
          </a:xfrm>
          <a:prstGeom prst="borderCallout1">
            <a:avLst>
              <a:gd name="adj1" fmla="val 28658"/>
              <a:gd name="adj2" fmla="val 100984"/>
              <a:gd name="adj3" fmla="val 8727"/>
              <a:gd name="adj4" fmla="val 16910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als </a:t>
            </a:r>
            <a:r>
              <a:rPr lang="de-DE" sz="2400" dirty="0" err="1" smtClean="0">
                <a:solidFill>
                  <a:schemeClr val="tx1"/>
                </a:solidFill>
              </a:rPr>
              <a:t>GPIO_Input</a:t>
            </a:r>
            <a:r>
              <a:rPr lang="de-DE" sz="2400" dirty="0" smtClean="0">
                <a:solidFill>
                  <a:schemeClr val="tx1"/>
                </a:solidFill>
              </a:rPr>
              <a:t> einstellen</a:t>
            </a:r>
          </a:p>
          <a:p>
            <a:pPr algn="ctr"/>
            <a:r>
              <a:rPr lang="de-DE" sz="2400" dirty="0" smtClean="0">
                <a:solidFill>
                  <a:schemeClr val="tx1"/>
                </a:solidFill>
              </a:rPr>
              <a:t>(Eingabetaster)</a:t>
            </a:r>
            <a:endParaRPr lang="de-DE" sz="2400" dirty="0">
              <a:solidFill>
                <a:schemeClr val="tx1"/>
              </a:solidFill>
            </a:endParaRPr>
          </a:p>
        </p:txBody>
      </p:sp>
      <p:sp>
        <p:nvSpPr>
          <p:cNvPr id="6" name="Rechteck 5"/>
          <p:cNvSpPr/>
          <p:nvPr/>
        </p:nvSpPr>
        <p:spPr>
          <a:xfrm>
            <a:off x="8096035" y="4109663"/>
            <a:ext cx="735201" cy="48288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8700498" y="2859603"/>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49107911"/>
      </p:ext>
    </p:extLst>
  </p:cSld>
  <p:clrMapOvr>
    <a:masterClrMapping/>
  </p:clrMapOvr>
  <mc:AlternateContent xmlns:mc="http://schemas.openxmlformats.org/markup-compatibility/2006">
    <mc:Choice xmlns:p14="http://schemas.microsoft.com/office/powerpoint/2010/main" Requires="p14">
      <p:transition spd="slow" p14:dur="2000" advTm="10650"/>
    </mc:Choice>
    <mc:Fallback>
      <p:transition spd="slow" advTm="106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4">
            <a:alphaModFix/>
          </a:blip>
          <a:srcRect/>
          <a:stretch/>
        </p:blipFill>
        <p:spPr>
          <a:xfrm>
            <a:off x="429325" y="3996326"/>
            <a:ext cx="1258875" cy="1774608"/>
          </a:xfrm>
          <a:prstGeom prst="rect">
            <a:avLst/>
          </a:prstGeom>
          <a:noFill/>
          <a:ln>
            <a:noFill/>
          </a:ln>
        </p:spPr>
      </p:pic>
      <p:sp>
        <p:nvSpPr>
          <p:cNvPr id="7" name="Legende mit Linie 1 6"/>
          <p:cNvSpPr/>
          <p:nvPr/>
        </p:nvSpPr>
        <p:spPr>
          <a:xfrm>
            <a:off x="2443857" y="5126803"/>
            <a:ext cx="8765249" cy="1571947"/>
          </a:xfrm>
          <a:prstGeom prst="borderCallout1">
            <a:avLst>
              <a:gd name="adj1" fmla="val 1980"/>
              <a:gd name="adj2" fmla="val -44"/>
              <a:gd name="adj3" fmla="val -17525"/>
              <a:gd name="adj4" fmla="val -813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Nach der Installation fragt die Entwicklungsumgebung nach einem „Workspace“. Der Workspace ist ein Ordner, der zum Speichern der Projekte verwendet wird. Mit „Browse…“ kann ein gewünschter Ordner erstellt und angegeben werden. Dann Launch …</a:t>
            </a:r>
            <a:endParaRPr lang="de-DE" sz="2400" dirty="0">
              <a:solidFill>
                <a:schemeClr val="tx1"/>
              </a:solidFill>
            </a:endParaRPr>
          </a:p>
        </p:txBody>
      </p:sp>
      <p:pic>
        <p:nvPicPr>
          <p:cNvPr id="3" name="Grafik 2"/>
          <p:cNvPicPr>
            <a:picLocks noChangeAspect="1"/>
          </p:cNvPicPr>
          <p:nvPr/>
        </p:nvPicPr>
        <p:blipFill>
          <a:blip r:embed="rId5"/>
          <a:stretch>
            <a:fillRect/>
          </a:stretch>
        </p:blipFill>
        <p:spPr>
          <a:xfrm>
            <a:off x="2443857" y="860075"/>
            <a:ext cx="8900177" cy="4061246"/>
          </a:xfrm>
          <a:prstGeom prst="rect">
            <a:avLst/>
          </a:prstGeom>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66438025"/>
      </p:ext>
    </p:extLst>
  </p:cSld>
  <p:clrMapOvr>
    <a:masterClrMapping/>
  </p:clrMapOvr>
  <mc:AlternateContent xmlns:mc="http://schemas.openxmlformats.org/markup-compatibility/2006">
    <mc:Choice xmlns:p14="http://schemas.microsoft.com/office/powerpoint/2010/main" Requires="p14">
      <p:transition spd="slow" p14:dur="2000" advTm="46316"/>
    </mc:Choice>
    <mc:Fallback>
      <p:transition spd="slow" advTm="463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4283178" y="4414161"/>
            <a:ext cx="1258875" cy="1774608"/>
          </a:xfrm>
          <a:prstGeom prst="rect">
            <a:avLst/>
          </a:prstGeom>
          <a:noFill/>
          <a:ln>
            <a:noFill/>
          </a:ln>
        </p:spPr>
      </p:pic>
      <p:sp>
        <p:nvSpPr>
          <p:cNvPr id="7" name="Legende mit Linie 1 6"/>
          <p:cNvSpPr/>
          <p:nvPr/>
        </p:nvSpPr>
        <p:spPr>
          <a:xfrm>
            <a:off x="495776" y="2049147"/>
            <a:ext cx="3423284" cy="1592495"/>
          </a:xfrm>
          <a:prstGeom prst="borderCallout1">
            <a:avLst>
              <a:gd name="adj1" fmla="val 28658"/>
              <a:gd name="adj2" fmla="val 100984"/>
              <a:gd name="adj3" fmla="val 146791"/>
              <a:gd name="adj4" fmla="val 12168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Textfeld 10"/>
          <p:cNvSpPr txBox="1"/>
          <p:nvPr/>
        </p:nvSpPr>
        <p:spPr>
          <a:xfrm>
            <a:off x="7715891" y="4044829"/>
            <a:ext cx="2178121"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45123362"/>
      </p:ext>
    </p:extLst>
  </p:cSld>
  <p:clrMapOvr>
    <a:masterClrMapping/>
  </p:clrMapOvr>
  <mc:AlternateContent xmlns:mc="http://schemas.openxmlformats.org/markup-compatibility/2006">
    <mc:Choice xmlns:p14="http://schemas.microsoft.com/office/powerpoint/2010/main" Requires="p14">
      <p:transition spd="slow" p14:dur="2000" advTm="3083"/>
    </mc:Choice>
    <mc:Fallback>
      <p:transition spd="slow" advTm="30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744693" y="5037178"/>
            <a:ext cx="1258875" cy="1774608"/>
          </a:xfrm>
          <a:prstGeom prst="rect">
            <a:avLst/>
          </a:prstGeom>
          <a:noFill/>
          <a:ln>
            <a:noFill/>
          </a:ln>
        </p:spPr>
      </p:pic>
      <p:sp>
        <p:nvSpPr>
          <p:cNvPr id="7" name="Legende mit Linie 1 6"/>
          <p:cNvSpPr/>
          <p:nvPr/>
        </p:nvSpPr>
        <p:spPr>
          <a:xfrm>
            <a:off x="1337249" y="4240930"/>
            <a:ext cx="3423284" cy="1592495"/>
          </a:xfrm>
          <a:prstGeom prst="borderCallout1">
            <a:avLst>
              <a:gd name="adj1" fmla="val 28658"/>
              <a:gd name="adj2" fmla="val 100984"/>
              <a:gd name="adj3" fmla="val 113243"/>
              <a:gd name="adj4" fmla="val 15799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Textfeld 10"/>
          <p:cNvSpPr txBox="1"/>
          <p:nvPr/>
        </p:nvSpPr>
        <p:spPr>
          <a:xfrm>
            <a:off x="7801509" y="4056264"/>
            <a:ext cx="2061682"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78236321"/>
      </p:ext>
    </p:extLst>
  </p:cSld>
  <p:clrMapOvr>
    <a:masterClrMapping/>
  </p:clrMapOvr>
  <mc:AlternateContent xmlns:mc="http://schemas.openxmlformats.org/markup-compatibility/2006">
    <mc:Choice xmlns:p14="http://schemas.microsoft.com/office/powerpoint/2010/main" Requires="p14">
      <p:transition spd="slow" p14:dur="2000" advTm="2090"/>
    </mc:Choice>
    <mc:Fallback>
      <p:transition spd="slow" advTm="20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181653" y="768689"/>
            <a:ext cx="6924675" cy="58959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9506729" y="2098769"/>
            <a:ext cx="1258875" cy="1774608"/>
          </a:xfrm>
          <a:prstGeom prst="rect">
            <a:avLst/>
          </a:prstGeom>
          <a:noFill/>
          <a:ln>
            <a:noFill/>
          </a:ln>
        </p:spPr>
      </p:pic>
      <p:sp>
        <p:nvSpPr>
          <p:cNvPr id="7" name="Legende mit Linie 1 6"/>
          <p:cNvSpPr/>
          <p:nvPr/>
        </p:nvSpPr>
        <p:spPr>
          <a:xfrm>
            <a:off x="4878236" y="2453227"/>
            <a:ext cx="3423284" cy="1592495"/>
          </a:xfrm>
          <a:prstGeom prst="borderCallout1">
            <a:avLst>
              <a:gd name="adj1" fmla="val 28658"/>
              <a:gd name="adj2" fmla="val 100984"/>
              <a:gd name="adj3" fmla="val 19049"/>
              <a:gd name="adj4" fmla="val 13818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8003568" y="5393932"/>
            <a:ext cx="297952" cy="118152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542053" y="4884760"/>
            <a:ext cx="122433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765604" y="2618197"/>
            <a:ext cx="1340724" cy="2688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Textfeld 10"/>
          <p:cNvSpPr txBox="1"/>
          <p:nvPr/>
        </p:nvSpPr>
        <p:spPr>
          <a:xfrm>
            <a:off x="7685070" y="4095909"/>
            <a:ext cx="2239766"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67044910"/>
      </p:ext>
    </p:extLst>
  </p:cSld>
  <p:clrMapOvr>
    <a:masterClrMapping/>
  </p:clrMapOvr>
  <mc:AlternateContent xmlns:mc="http://schemas.openxmlformats.org/markup-compatibility/2006">
    <mc:Choice xmlns:p14="http://schemas.microsoft.com/office/powerpoint/2010/main" Requires="p14">
      <p:transition spd="slow" p14:dur="2000" advTm="1908"/>
    </mc:Choice>
    <mc:Fallback>
      <p:transition spd="slow" advTm="19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302403" y="441419"/>
            <a:ext cx="5803961" cy="617669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3978991" y="4770050"/>
            <a:ext cx="1258875" cy="1774608"/>
          </a:xfrm>
          <a:prstGeom prst="rect">
            <a:avLst/>
          </a:prstGeom>
          <a:noFill/>
          <a:ln>
            <a:noFill/>
          </a:ln>
        </p:spPr>
      </p:pic>
      <p:sp>
        <p:nvSpPr>
          <p:cNvPr id="7" name="Legende mit Linie 1 6"/>
          <p:cNvSpPr/>
          <p:nvPr/>
        </p:nvSpPr>
        <p:spPr>
          <a:xfrm>
            <a:off x="491171" y="1294543"/>
            <a:ext cx="3423284" cy="1592495"/>
          </a:xfrm>
          <a:prstGeom prst="borderCallout1">
            <a:avLst>
              <a:gd name="adj1" fmla="val 99626"/>
              <a:gd name="adj2" fmla="val 95582"/>
              <a:gd name="adj3" fmla="val 205501"/>
              <a:gd name="adj4" fmla="val 1123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Eingabeschalterchen</a:t>
            </a:r>
            <a:r>
              <a:rPr lang="de-DE" sz="2400" dirty="0" smtClean="0">
                <a:solidFill>
                  <a:schemeClr val="tx1"/>
                </a:solidFill>
              </a:rPr>
              <a:t> sind an PB0..PB7 angeschlossen</a:t>
            </a:r>
            <a:endParaRPr lang="de-DE" sz="2400" dirty="0">
              <a:solidFill>
                <a:schemeClr val="tx1"/>
              </a:solidFill>
            </a:endParaRPr>
          </a:p>
        </p:txBody>
      </p:sp>
      <p:sp>
        <p:nvSpPr>
          <p:cNvPr id="6" name="Rechteck 5"/>
          <p:cNvSpPr/>
          <p:nvPr/>
        </p:nvSpPr>
        <p:spPr>
          <a:xfrm>
            <a:off x="5302402" y="5352836"/>
            <a:ext cx="1375799" cy="8733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829730" y="3841377"/>
            <a:ext cx="138272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03335805"/>
      </p:ext>
    </p:extLst>
  </p:cSld>
  <p:clrMapOvr>
    <a:masterClrMapping/>
  </p:clrMapOvr>
  <mc:AlternateContent xmlns:mc="http://schemas.openxmlformats.org/markup-compatibility/2006">
    <mc:Choice xmlns:p14="http://schemas.microsoft.com/office/powerpoint/2010/main" Requires="p14">
      <p:transition spd="slow" p14:dur="2000" advTm="10009"/>
    </mc:Choice>
    <mc:Fallback>
      <p:transition spd="slow" advTm="100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5302403" y="441419"/>
            <a:ext cx="5803961" cy="617669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3978991" y="4770050"/>
            <a:ext cx="1258875" cy="1774608"/>
          </a:xfrm>
          <a:prstGeom prst="rect">
            <a:avLst/>
          </a:prstGeom>
          <a:noFill/>
          <a:ln>
            <a:noFill/>
          </a:ln>
        </p:spPr>
      </p:pic>
      <p:sp>
        <p:nvSpPr>
          <p:cNvPr id="7" name="Legende mit Linie 1 6"/>
          <p:cNvSpPr/>
          <p:nvPr/>
        </p:nvSpPr>
        <p:spPr>
          <a:xfrm>
            <a:off x="491171" y="1294543"/>
            <a:ext cx="3423284" cy="1592495"/>
          </a:xfrm>
          <a:prstGeom prst="borderCallout1">
            <a:avLst>
              <a:gd name="adj1" fmla="val 99626"/>
              <a:gd name="adj2" fmla="val 95582"/>
              <a:gd name="adj3" fmla="val 205501"/>
              <a:gd name="adj4" fmla="val 1123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als </a:t>
            </a:r>
            <a:r>
              <a:rPr lang="de-DE" sz="2400" dirty="0" err="1" smtClean="0">
                <a:solidFill>
                  <a:schemeClr val="tx1"/>
                </a:solidFill>
              </a:rPr>
              <a:t>GPIO_Input</a:t>
            </a:r>
            <a:r>
              <a:rPr lang="de-DE" sz="2400" dirty="0" smtClean="0">
                <a:solidFill>
                  <a:schemeClr val="tx1"/>
                </a:solidFill>
              </a:rPr>
              <a:t> konfigurieren</a:t>
            </a:r>
            <a:endParaRPr lang="de-DE" sz="2400" dirty="0">
              <a:solidFill>
                <a:schemeClr val="tx1"/>
              </a:solidFill>
            </a:endParaRPr>
          </a:p>
        </p:txBody>
      </p:sp>
      <p:sp>
        <p:nvSpPr>
          <p:cNvPr id="6" name="Rechteck 5"/>
          <p:cNvSpPr/>
          <p:nvPr/>
        </p:nvSpPr>
        <p:spPr>
          <a:xfrm>
            <a:off x="5302402" y="5352836"/>
            <a:ext cx="1375799" cy="8733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5829730" y="3841377"/>
            <a:ext cx="1382728" cy="30483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0201623"/>
      </p:ext>
    </p:extLst>
  </p:cSld>
  <p:clrMapOvr>
    <a:masterClrMapping/>
  </p:clrMapOvr>
  <mc:AlternateContent xmlns:mc="http://schemas.openxmlformats.org/markup-compatibility/2006">
    <mc:Choice xmlns:p14="http://schemas.microsoft.com/office/powerpoint/2010/main" Requires="p14">
      <p:transition spd="slow" p14:dur="2000" advTm="1183"/>
    </mc:Choice>
    <mc:Fallback>
      <p:transition spd="slow" advTm="11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8894" y="409875"/>
            <a:ext cx="7168579" cy="658167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7246173" y="5216945"/>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99626"/>
              <a:gd name="adj2" fmla="val 95582"/>
              <a:gd name="adj3" fmla="val 157114"/>
              <a:gd name="adj4" fmla="val 13698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Hier</a:t>
            </a:r>
            <a:endParaRPr lang="de-DE" sz="2400" dirty="0">
              <a:solidFill>
                <a:schemeClr val="tx1"/>
              </a:solidFill>
            </a:endParaRPr>
          </a:p>
        </p:txBody>
      </p:sp>
      <p:sp>
        <p:nvSpPr>
          <p:cNvPr id="6" name="Rechteck 5"/>
          <p:cNvSpPr/>
          <p:nvPr/>
        </p:nvSpPr>
        <p:spPr>
          <a:xfrm>
            <a:off x="8764793" y="5657354"/>
            <a:ext cx="779899" cy="133419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7772014" y="563920"/>
            <a:ext cx="1279519" cy="113131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Textfeld 10"/>
          <p:cNvSpPr txBox="1"/>
          <p:nvPr/>
        </p:nvSpPr>
        <p:spPr>
          <a:xfrm>
            <a:off x="7469780" y="4312295"/>
            <a:ext cx="2074912"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95475328"/>
      </p:ext>
    </p:extLst>
  </p:cSld>
  <p:clrMapOvr>
    <a:masterClrMapping/>
  </p:clrMapOvr>
  <mc:AlternateContent xmlns:mc="http://schemas.openxmlformats.org/markup-compatibility/2006">
    <mc:Choice xmlns:p14="http://schemas.microsoft.com/office/powerpoint/2010/main" Requires="p14">
      <p:transition spd="slow" p14:dur="2000" advTm="1498"/>
    </mc:Choice>
    <mc:Fallback>
      <p:transition spd="slow" advTm="14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8894" y="409875"/>
            <a:ext cx="7168579" cy="658167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5">
            <a:alphaModFix/>
          </a:blip>
          <a:srcRect/>
          <a:stretch/>
        </p:blipFill>
        <p:spPr>
          <a:xfrm>
            <a:off x="6513139" y="563920"/>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374"/>
              <a:gd name="adj2" fmla="val 99184"/>
              <a:gd name="adj3" fmla="val -49983"/>
              <a:gd name="adj4" fmla="val 11928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hier</a:t>
            </a:r>
            <a:endParaRPr lang="de-DE" sz="2400" dirty="0">
              <a:solidFill>
                <a:schemeClr val="tx1"/>
              </a:solidFill>
            </a:endParaRPr>
          </a:p>
        </p:txBody>
      </p:sp>
      <p:sp>
        <p:nvSpPr>
          <p:cNvPr id="6" name="Rechteck 5"/>
          <p:cNvSpPr/>
          <p:nvPr/>
        </p:nvSpPr>
        <p:spPr>
          <a:xfrm>
            <a:off x="8764793" y="5657354"/>
            <a:ext cx="779899" cy="133419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0" name="Rechteck 9"/>
          <p:cNvSpPr/>
          <p:nvPr/>
        </p:nvSpPr>
        <p:spPr>
          <a:xfrm>
            <a:off x="7772014" y="563920"/>
            <a:ext cx="1279519" cy="113131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Textfeld 8"/>
          <p:cNvSpPr txBox="1"/>
          <p:nvPr/>
        </p:nvSpPr>
        <p:spPr>
          <a:xfrm>
            <a:off x="7366570" y="4312295"/>
            <a:ext cx="2178121" cy="369332"/>
          </a:xfrm>
          <a:prstGeom prst="rect">
            <a:avLst/>
          </a:prstGeom>
          <a:solidFill>
            <a:schemeClr val="tx1">
              <a:lumMod val="50000"/>
              <a:lumOff val="50000"/>
            </a:schemeClr>
          </a:solidFill>
        </p:spPr>
        <p:txBody>
          <a:bodyPr wrap="square" rtlCol="0">
            <a:spAutoFit/>
          </a:bodyPr>
          <a:lstStyle/>
          <a:p>
            <a:r>
              <a:rPr lang="de-DE" dirty="0" smtClean="0">
                <a:solidFill>
                  <a:schemeClr val="bg1"/>
                </a:solidFill>
              </a:rPr>
              <a:t>STM32F103RBT</a:t>
            </a:r>
            <a:endParaRPr lang="de-DE" dirty="0">
              <a:solidFill>
                <a:schemeClr val="bg1"/>
              </a:solidFill>
            </a:endParaRPr>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41806702"/>
      </p:ext>
    </p:extLst>
  </p:cSld>
  <p:clrMapOvr>
    <a:masterClrMapping/>
  </p:clrMapOvr>
  <mc:AlternateContent xmlns:mc="http://schemas.openxmlformats.org/markup-compatibility/2006">
    <mc:Choice xmlns:p14="http://schemas.microsoft.com/office/powerpoint/2010/main" Requires="p14">
      <p:transition spd="slow" p14:dur="2000" advTm="7448"/>
    </mc:Choice>
    <mc:Fallback>
      <p:transition spd="slow" advTm="7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569877" y="409874"/>
            <a:ext cx="6019371" cy="6324701"/>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311062" y="2684920"/>
            <a:ext cx="1258875" cy="1774608"/>
          </a:xfrm>
          <a:prstGeom prst="rect">
            <a:avLst/>
          </a:prstGeom>
          <a:noFill/>
          <a:ln>
            <a:noFill/>
          </a:ln>
        </p:spPr>
      </p:pic>
      <p:sp>
        <p:nvSpPr>
          <p:cNvPr id="7" name="Legende mit Linie 1 6"/>
          <p:cNvSpPr/>
          <p:nvPr/>
        </p:nvSpPr>
        <p:spPr>
          <a:xfrm>
            <a:off x="773439" y="2321960"/>
            <a:ext cx="3356772" cy="1486198"/>
          </a:xfrm>
          <a:prstGeom prst="borderCallout1">
            <a:avLst>
              <a:gd name="adj1" fmla="val 39722"/>
              <a:gd name="adj2" fmla="val 100714"/>
              <a:gd name="adj3" fmla="val 62275"/>
              <a:gd name="adj4" fmla="val 13968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System -&gt; GPIO auswählen</a:t>
            </a:r>
            <a:endParaRPr lang="de-DE" sz="2400" dirty="0">
              <a:solidFill>
                <a:schemeClr val="tx1"/>
              </a:solidFill>
            </a:endParaRPr>
          </a:p>
        </p:txBody>
      </p:sp>
      <p:sp>
        <p:nvSpPr>
          <p:cNvPr id="10" name="Rechteck 9"/>
          <p:cNvSpPr/>
          <p:nvPr/>
        </p:nvSpPr>
        <p:spPr>
          <a:xfrm>
            <a:off x="7798555" y="2215663"/>
            <a:ext cx="400223" cy="36315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83589461"/>
      </p:ext>
    </p:extLst>
  </p:cSld>
  <p:clrMapOvr>
    <a:masterClrMapping/>
  </p:clrMapOvr>
  <mc:AlternateContent xmlns:mc="http://schemas.openxmlformats.org/markup-compatibility/2006">
    <mc:Choice xmlns:p14="http://schemas.microsoft.com/office/powerpoint/2010/main" Requires="p14">
      <p:transition spd="slow" p14:dur="2000" advTm="16381"/>
    </mc:Choice>
    <mc:Fallback>
      <p:transition spd="slow" advTm="163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240336" y="729538"/>
            <a:ext cx="7864333" cy="5907568"/>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667251" y="1695236"/>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374"/>
              <a:gd name="adj2" fmla="val 99184"/>
              <a:gd name="adj3" fmla="val -11919"/>
              <a:gd name="adj4" fmla="val 11567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Pinout</a:t>
            </a:r>
            <a:r>
              <a:rPr lang="de-DE" sz="2400" dirty="0" smtClean="0">
                <a:solidFill>
                  <a:schemeClr val="tx1"/>
                </a:solidFill>
              </a:rPr>
              <a:t> Mode </a:t>
            </a:r>
            <a:r>
              <a:rPr lang="de-DE" sz="2400" dirty="0" err="1" smtClean="0">
                <a:solidFill>
                  <a:schemeClr val="tx1"/>
                </a:solidFill>
              </a:rPr>
              <a:t>Configuration</a:t>
            </a:r>
            <a:r>
              <a:rPr lang="de-DE" sz="2400" dirty="0" smtClean="0">
                <a:solidFill>
                  <a:schemeClr val="tx1"/>
                </a:solidFill>
              </a:rPr>
              <a:t> aufklappen</a:t>
            </a:r>
            <a:endParaRPr lang="de-DE" sz="2400" dirty="0">
              <a:solidFill>
                <a:schemeClr val="tx1"/>
              </a:solidFill>
            </a:endParaRPr>
          </a:p>
        </p:txBody>
      </p:sp>
      <p:sp>
        <p:nvSpPr>
          <p:cNvPr id="10" name="Rechteck 9"/>
          <p:cNvSpPr/>
          <p:nvPr/>
        </p:nvSpPr>
        <p:spPr>
          <a:xfrm>
            <a:off x="7798555" y="2215663"/>
            <a:ext cx="400223" cy="36315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44746351"/>
      </p:ext>
    </p:extLst>
  </p:cSld>
  <p:clrMapOvr>
    <a:masterClrMapping/>
  </p:clrMapOvr>
  <mc:AlternateContent xmlns:mc="http://schemas.openxmlformats.org/markup-compatibility/2006">
    <mc:Choice xmlns:p14="http://schemas.microsoft.com/office/powerpoint/2010/main" Requires="p14">
      <p:transition spd="slow" p14:dur="2000" advTm="6197"/>
    </mc:Choice>
    <mc:Fallback>
      <p:transition spd="slow" advTm="6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Unsere Taster und Schalter liefern bei Betätigung eine „1“</a:t>
            </a:r>
            <a:endParaRPr lang="de-DE" sz="2400" dirty="0">
              <a:solidFill>
                <a:schemeClr val="tx1"/>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96719937"/>
      </p:ext>
    </p:extLst>
  </p:cSld>
  <p:clrMapOvr>
    <a:masterClrMapping/>
  </p:clrMapOvr>
  <mc:AlternateContent xmlns:mc="http://schemas.openxmlformats.org/markup-compatibility/2006">
    <mc:Choice xmlns:p14="http://schemas.microsoft.com/office/powerpoint/2010/main" Requires="p14">
      <p:transition spd="slow" p14:dur="2000" advTm="24090"/>
    </mc:Choice>
    <mc:Fallback>
      <p:transition spd="slow" advTm="240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5" name="Google Shape;172;p1"/>
          <p:cNvPicPr preferRelativeResize="0"/>
          <p:nvPr/>
        </p:nvPicPr>
        <p:blipFill rotWithShape="1">
          <a:blip r:embed="rId4">
            <a:alphaModFix/>
          </a:blip>
          <a:srcRect/>
          <a:stretch/>
        </p:blipFill>
        <p:spPr>
          <a:xfrm>
            <a:off x="3926197" y="4849081"/>
            <a:ext cx="1258875" cy="1774608"/>
          </a:xfrm>
          <a:prstGeom prst="rect">
            <a:avLst/>
          </a:prstGeom>
          <a:noFill/>
          <a:ln>
            <a:noFill/>
          </a:ln>
        </p:spPr>
      </p:pic>
      <p:sp>
        <p:nvSpPr>
          <p:cNvPr id="7" name="Legende mit Linie 1 6"/>
          <p:cNvSpPr/>
          <p:nvPr/>
        </p:nvSpPr>
        <p:spPr>
          <a:xfrm>
            <a:off x="933555" y="2691122"/>
            <a:ext cx="2888431" cy="1571947"/>
          </a:xfrm>
          <a:prstGeom prst="borderCallout1">
            <a:avLst>
              <a:gd name="adj1" fmla="val 99366"/>
              <a:gd name="adj2" fmla="val 57935"/>
              <a:gd name="adj3" fmla="val 160253"/>
              <a:gd name="adj4" fmla="val 10284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Wer weitere Informationen braucht klickt auf die Quick-Links</a:t>
            </a:r>
            <a:endParaRPr lang="de-DE" sz="2400" dirty="0">
              <a:solidFill>
                <a:schemeClr val="tx1"/>
              </a:solidFill>
            </a:endParaRPr>
          </a:p>
        </p:txBody>
      </p:sp>
      <p:pic>
        <p:nvPicPr>
          <p:cNvPr id="4" name="Grafik 3"/>
          <p:cNvPicPr>
            <a:picLocks noChangeAspect="1"/>
          </p:cNvPicPr>
          <p:nvPr/>
        </p:nvPicPr>
        <p:blipFill>
          <a:blip r:embed="rId5"/>
          <a:stretch>
            <a:fillRect/>
          </a:stretch>
        </p:blipFill>
        <p:spPr>
          <a:xfrm>
            <a:off x="5185072" y="409875"/>
            <a:ext cx="6598908" cy="4998378"/>
          </a:xfrm>
          <a:prstGeom prst="rect">
            <a:avLst/>
          </a:prstGeom>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75755109"/>
      </p:ext>
    </p:extLst>
  </p:cSld>
  <p:clrMapOvr>
    <a:masterClrMapping/>
  </p:clrMapOvr>
  <mc:AlternateContent xmlns:mc="http://schemas.openxmlformats.org/markup-compatibility/2006">
    <mc:Choice xmlns:p14="http://schemas.microsoft.com/office/powerpoint/2010/main" Requires="p14">
      <p:transition spd="slow" p14:dur="2000" advTm="13765"/>
    </mc:Choice>
    <mc:Fallback>
      <p:transition spd="slow" advTm="137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bei Nichtbetätigung </a:t>
            </a:r>
            <a:endParaRPr lang="de-DE" sz="2400" dirty="0">
              <a:solidFill>
                <a:schemeClr val="tx1"/>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45720085"/>
      </p:ext>
    </p:extLst>
  </p:cSld>
  <p:clrMapOvr>
    <a:masterClrMapping/>
  </p:clrMapOvr>
  <mc:AlternateContent xmlns:mc="http://schemas.openxmlformats.org/markup-compatibility/2006">
    <mc:Choice xmlns:p14="http://schemas.microsoft.com/office/powerpoint/2010/main" Requires="p14">
      <p:transition spd="slow" p14:dur="2000" advTm="10673"/>
    </mc:Choice>
    <mc:Fallback>
      <p:transition spd="slow" advTm="10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Und bei Nichtbetätigung</a:t>
            </a:r>
            <a:br>
              <a:rPr lang="de-DE" sz="2400" dirty="0" smtClean="0">
                <a:solidFill>
                  <a:schemeClr val="tx1"/>
                </a:solidFill>
              </a:rPr>
            </a:br>
            <a:r>
              <a:rPr lang="de-DE" sz="3200" b="1" dirty="0" smtClean="0">
                <a:solidFill>
                  <a:srgbClr val="FF0000"/>
                </a:solidFill>
              </a:rPr>
              <a:t>leider nichts!! </a:t>
            </a:r>
            <a:endParaRPr lang="de-DE" sz="3200" b="1" dirty="0">
              <a:solidFill>
                <a:srgbClr val="FF0000"/>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74482373"/>
      </p:ext>
    </p:extLst>
  </p:cSld>
  <p:clrMapOvr>
    <a:masterClrMapping/>
  </p:clrMapOvr>
  <mc:AlternateContent xmlns:mc="http://schemas.openxmlformats.org/markup-compatibility/2006">
    <mc:Choice xmlns:p14="http://schemas.microsoft.com/office/powerpoint/2010/main" Requires="p14">
      <p:transition spd="slow" p14:dur="2000" advTm="15035"/>
    </mc:Choice>
    <mc:Fallback>
      <p:transition spd="slow" advTm="150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6667251" y="0"/>
            <a:ext cx="5057775" cy="672465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121971" y="3700713"/>
            <a:ext cx="1258875" cy="1774608"/>
          </a:xfrm>
          <a:prstGeom prst="rect">
            <a:avLst/>
          </a:prstGeom>
          <a:noFill/>
          <a:ln>
            <a:noFill/>
          </a:ln>
        </p:spPr>
      </p:pic>
      <p:sp>
        <p:nvSpPr>
          <p:cNvPr id="7" name="Legende mit Linie 1 6"/>
          <p:cNvSpPr/>
          <p:nvPr/>
        </p:nvSpPr>
        <p:spPr>
          <a:xfrm>
            <a:off x="2628196" y="2904466"/>
            <a:ext cx="3423284" cy="1592495"/>
          </a:xfrm>
          <a:prstGeom prst="borderCallout1">
            <a:avLst>
              <a:gd name="adj1" fmla="val 69303"/>
              <a:gd name="adj2" fmla="val 100685"/>
              <a:gd name="adj3" fmla="val 88081"/>
              <a:gd name="adj4" fmla="val 13248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Zum Glück können wir festlegen, was „</a:t>
            </a:r>
            <a:r>
              <a:rPr lang="de-DE" sz="3200" dirty="0" smtClean="0">
                <a:solidFill>
                  <a:srgbClr val="FF0000"/>
                </a:solidFill>
              </a:rPr>
              <a:t>nichts</a:t>
            </a:r>
            <a:r>
              <a:rPr lang="de-DE" sz="2400" dirty="0" smtClean="0">
                <a:solidFill>
                  <a:schemeClr val="tx1"/>
                </a:solidFill>
              </a:rPr>
              <a:t>“ sein soll</a:t>
            </a:r>
            <a:endParaRPr lang="de-DE" sz="3200" b="1" dirty="0">
              <a:solidFill>
                <a:srgbClr val="FF0000"/>
              </a:solidFill>
            </a:endParaRPr>
          </a:p>
        </p:txBody>
      </p:sp>
      <p:sp>
        <p:nvSpPr>
          <p:cNvPr id="10" name="Rechteck 9"/>
          <p:cNvSpPr/>
          <p:nvPr/>
        </p:nvSpPr>
        <p:spPr>
          <a:xfrm>
            <a:off x="8507472" y="2722891"/>
            <a:ext cx="2979036" cy="233199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831504700"/>
      </p:ext>
    </p:extLst>
  </p:cSld>
  <p:clrMapOvr>
    <a:masterClrMapping/>
  </p:clrMapOvr>
  <mc:AlternateContent xmlns:mc="http://schemas.openxmlformats.org/markup-compatibility/2006">
    <mc:Choice xmlns:p14="http://schemas.microsoft.com/office/powerpoint/2010/main" Requires="p14">
      <p:transition spd="slow" p14:dur="2000" advTm="4096"/>
    </mc:Choice>
    <mc:Fallback>
      <p:transition spd="slow" advTm="40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234965" y="0"/>
            <a:ext cx="1258875" cy="1774608"/>
          </a:xfrm>
          <a:prstGeom prst="rect">
            <a:avLst/>
          </a:prstGeom>
          <a:noFill/>
          <a:ln>
            <a:noFill/>
          </a:ln>
        </p:spPr>
      </p:pic>
      <p:sp>
        <p:nvSpPr>
          <p:cNvPr id="7" name="Legende mit Linie 1 6"/>
          <p:cNvSpPr/>
          <p:nvPr/>
        </p:nvSpPr>
        <p:spPr>
          <a:xfrm>
            <a:off x="2030508" y="787990"/>
            <a:ext cx="3423284" cy="1592495"/>
          </a:xfrm>
          <a:prstGeom prst="borderCallout1">
            <a:avLst>
              <a:gd name="adj1" fmla="val 69303"/>
              <a:gd name="adj2" fmla="val 100685"/>
              <a:gd name="adj3" fmla="val 42275"/>
              <a:gd name="adj4" fmla="val 1246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PA1 (ist eine Taste) markieren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86733053"/>
      </p:ext>
    </p:extLst>
  </p:cSld>
  <p:clrMapOvr>
    <a:masterClrMapping/>
  </p:clrMapOvr>
  <mc:AlternateContent xmlns:mc="http://schemas.openxmlformats.org/markup-compatibility/2006">
    <mc:Choice xmlns:p14="http://schemas.microsoft.com/office/powerpoint/2010/main" Requires="p14">
      <p:transition spd="slow" p14:dur="2000" advTm="6634"/>
    </mc:Choice>
    <mc:Fallback>
      <p:transition spd="slow" advTm="66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355947" y="5100113"/>
            <a:ext cx="1258875" cy="1774608"/>
          </a:xfrm>
          <a:prstGeom prst="rect">
            <a:avLst/>
          </a:prstGeom>
          <a:noFill/>
          <a:ln>
            <a:noFill/>
          </a:ln>
        </p:spPr>
      </p:pic>
      <p:sp>
        <p:nvSpPr>
          <p:cNvPr id="7" name="Legende mit Linie 1 6"/>
          <p:cNvSpPr/>
          <p:nvPr/>
        </p:nvSpPr>
        <p:spPr>
          <a:xfrm>
            <a:off x="2143523" y="3942156"/>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Bei GPIO Pull-</a:t>
            </a:r>
            <a:r>
              <a:rPr lang="de-DE" sz="2400" dirty="0" err="1" smtClean="0">
                <a:solidFill>
                  <a:schemeClr val="tx1"/>
                </a:solidFill>
              </a:rPr>
              <a:t>up</a:t>
            </a:r>
            <a:r>
              <a:rPr lang="de-DE" sz="2400" dirty="0" smtClean="0">
                <a:solidFill>
                  <a:schemeClr val="tx1"/>
                </a:solidFill>
              </a:rPr>
              <a:t>/</a:t>
            </a:r>
            <a:r>
              <a:rPr lang="de-DE" sz="2400" dirty="0" err="1" smtClean="0">
                <a:solidFill>
                  <a:schemeClr val="tx1"/>
                </a:solidFill>
              </a:rPr>
              <a:t>Pul</a:t>
            </a:r>
            <a:r>
              <a:rPr lang="de-DE" sz="2400" dirty="0" smtClean="0">
                <a:solidFill>
                  <a:schemeClr val="tx1"/>
                </a:solidFill>
              </a:rPr>
              <a:t>…</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88497668"/>
      </p:ext>
    </p:extLst>
  </p:cSld>
  <p:clrMapOvr>
    <a:masterClrMapping/>
  </p:clrMapOvr>
  <mc:AlternateContent xmlns:mc="http://schemas.openxmlformats.org/markup-compatibility/2006">
    <mc:Choice xmlns:p14="http://schemas.microsoft.com/office/powerpoint/2010/main" Requires="p14">
      <p:transition spd="slow" p14:dur="2000" advTm="8299"/>
    </mc:Choice>
    <mc:Fallback>
      <p:transition spd="slow" advTm="82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394609" y="0"/>
            <a:ext cx="4564509" cy="668566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355947" y="5100113"/>
            <a:ext cx="1258875" cy="1774608"/>
          </a:xfrm>
          <a:prstGeom prst="rect">
            <a:avLst/>
          </a:prstGeom>
          <a:noFill/>
          <a:ln>
            <a:noFill/>
          </a:ln>
        </p:spPr>
      </p:pic>
      <p:sp>
        <p:nvSpPr>
          <p:cNvPr id="7" name="Legende mit Linie 1 6"/>
          <p:cNvSpPr/>
          <p:nvPr/>
        </p:nvSpPr>
        <p:spPr>
          <a:xfrm>
            <a:off x="2143523" y="3942156"/>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auswählen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44535586"/>
      </p:ext>
    </p:extLst>
  </p:cSld>
  <p:clrMapOvr>
    <a:masterClrMapping/>
  </p:clrMapOvr>
  <mc:AlternateContent xmlns:mc="http://schemas.openxmlformats.org/markup-compatibility/2006">
    <mc:Choice xmlns:p14="http://schemas.microsoft.com/office/powerpoint/2010/main" Requires="p14">
      <p:transition spd="slow" p14:dur="2000" advTm="3321"/>
    </mc:Choice>
    <mc:Fallback>
      <p:transition spd="slow" advTm="33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3799388">
            <a:off x="8608231" y="4945132"/>
            <a:ext cx="1258875" cy="1774608"/>
          </a:xfrm>
          <a:prstGeom prst="rect">
            <a:avLst/>
          </a:prstGeom>
          <a:noFill/>
          <a:ln>
            <a:noFill/>
          </a:ln>
        </p:spPr>
      </p:pic>
      <p:sp>
        <p:nvSpPr>
          <p:cNvPr id="7" name="Legende mit Linie 1 6"/>
          <p:cNvSpPr/>
          <p:nvPr/>
        </p:nvSpPr>
        <p:spPr>
          <a:xfrm>
            <a:off x="4404257" y="3685302"/>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auswählen</a:t>
            </a:r>
            <a:endParaRPr lang="de-DE" sz="3200" b="1"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92745747"/>
      </p:ext>
    </p:extLst>
  </p:cSld>
  <p:clrMapOvr>
    <a:masterClrMapping/>
  </p:clrMapOvr>
  <mc:AlternateContent xmlns:mc="http://schemas.openxmlformats.org/markup-compatibility/2006">
    <mc:Choice xmlns:p14="http://schemas.microsoft.com/office/powerpoint/2010/main" Requires="p14">
      <p:transition spd="slow" p14:dur="2000" advTm="3237"/>
    </mc:Choice>
    <mc:Fallback>
      <p:transition spd="slow" advTm="32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3799388">
            <a:off x="8608231" y="4945132"/>
            <a:ext cx="1258875" cy="1774608"/>
          </a:xfrm>
          <a:prstGeom prst="rect">
            <a:avLst/>
          </a:prstGeom>
          <a:noFill/>
          <a:ln>
            <a:noFill/>
          </a:ln>
        </p:spPr>
      </p:pic>
      <p:sp>
        <p:nvSpPr>
          <p:cNvPr id="7" name="Legende mit Linie 1 6"/>
          <p:cNvSpPr/>
          <p:nvPr/>
        </p:nvSpPr>
        <p:spPr>
          <a:xfrm>
            <a:off x="4404257" y="3685302"/>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Pull-down: </a:t>
            </a:r>
            <a:r>
              <a:rPr lang="de-DE" sz="2400" b="1" dirty="0" smtClean="0">
                <a:solidFill>
                  <a:srgbClr val="FF0000"/>
                </a:solidFill>
              </a:rPr>
              <a:t>Nichts = „0“</a:t>
            </a:r>
          </a:p>
          <a:p>
            <a:pPr algn="ctr"/>
            <a:r>
              <a:rPr lang="de-DE" sz="2400" dirty="0" smtClean="0">
                <a:solidFill>
                  <a:schemeClr val="tx1"/>
                </a:solidFill>
              </a:rPr>
              <a:t>(Pull-</a:t>
            </a:r>
            <a:r>
              <a:rPr lang="de-DE" sz="2400" dirty="0" err="1" smtClean="0">
                <a:solidFill>
                  <a:schemeClr val="tx1"/>
                </a:solidFill>
              </a:rPr>
              <a:t>up</a:t>
            </a:r>
            <a:r>
              <a:rPr lang="de-DE" sz="2400" dirty="0" smtClean="0">
                <a:solidFill>
                  <a:schemeClr val="tx1"/>
                </a:solidFill>
              </a:rPr>
              <a:t> wäre „1)</a:t>
            </a:r>
            <a:endParaRPr lang="de-DE" sz="3200"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50511624"/>
      </p:ext>
    </p:extLst>
  </p:cSld>
  <p:clrMapOvr>
    <a:masterClrMapping/>
  </p:clrMapOvr>
  <mc:AlternateContent xmlns:mc="http://schemas.openxmlformats.org/markup-compatibility/2006">
    <mc:Choice xmlns:p14="http://schemas.microsoft.com/office/powerpoint/2010/main" Requires="p14">
      <p:transition spd="slow" p14:dur="2000" advTm="23302"/>
    </mc:Choice>
    <mc:Fallback>
      <p:transition spd="slow" advTm="233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7492857" y="0"/>
            <a:ext cx="4969695" cy="681817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560996" y="3737965"/>
            <a:ext cx="1258875" cy="1774608"/>
          </a:xfrm>
          <a:prstGeom prst="rect">
            <a:avLst/>
          </a:prstGeom>
          <a:noFill/>
          <a:ln>
            <a:noFill/>
          </a:ln>
        </p:spPr>
      </p:pic>
      <p:sp>
        <p:nvSpPr>
          <p:cNvPr id="7" name="Legende mit Linie 1 6"/>
          <p:cNvSpPr/>
          <p:nvPr/>
        </p:nvSpPr>
        <p:spPr>
          <a:xfrm>
            <a:off x="972688" y="2863369"/>
            <a:ext cx="3423284" cy="1592495"/>
          </a:xfrm>
          <a:prstGeom prst="borderCallout1">
            <a:avLst>
              <a:gd name="adj1" fmla="val 69303"/>
              <a:gd name="adj2" fmla="val 100685"/>
              <a:gd name="adj3" fmla="val 101630"/>
              <a:gd name="adj4" fmla="val 12378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bei:</a:t>
            </a:r>
          </a:p>
          <a:p>
            <a:pPr algn="ctr"/>
            <a:r>
              <a:rPr lang="de-DE" sz="2400" dirty="0" smtClean="0">
                <a:solidFill>
                  <a:schemeClr val="tx1"/>
                </a:solidFill>
              </a:rPr>
              <a:t>PA6, PA10, PB0..PB7</a:t>
            </a:r>
            <a:endParaRPr lang="de-DE" sz="3200" dirty="0">
              <a:solidFill>
                <a:srgbClr val="FF0000"/>
              </a:solidFill>
            </a:endParaRPr>
          </a:p>
        </p:txBody>
      </p:sp>
      <p:sp>
        <p:nvSpPr>
          <p:cNvPr id="10" name="Rechteck 9"/>
          <p:cNvSpPr/>
          <p:nvPr/>
        </p:nvSpPr>
        <p:spPr>
          <a:xfrm>
            <a:off x="7593072" y="409875"/>
            <a:ext cx="4016726" cy="2990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66498365"/>
      </p:ext>
    </p:extLst>
  </p:cSld>
  <p:clrMapOvr>
    <a:masterClrMapping/>
  </p:clrMapOvr>
  <mc:AlternateContent xmlns:mc="http://schemas.openxmlformats.org/markup-compatibility/2006">
    <mc:Choice xmlns:p14="http://schemas.microsoft.com/office/powerpoint/2010/main" Requires="p14">
      <p:transition spd="slow" p14:dur="2000" advTm="5728"/>
    </mc:Choice>
    <mc:Fallback>
      <p:transition spd="slow" advTm="57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150544" y="90285"/>
            <a:ext cx="4736655" cy="65858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807575" y="2083826"/>
            <a:ext cx="1258875" cy="1774608"/>
          </a:xfrm>
          <a:prstGeom prst="rect">
            <a:avLst/>
          </a:prstGeom>
          <a:noFill/>
          <a:ln>
            <a:noFill/>
          </a:ln>
        </p:spPr>
      </p:pic>
      <p:sp>
        <p:nvSpPr>
          <p:cNvPr id="7" name="Legende mit Linie 1 6"/>
          <p:cNvSpPr/>
          <p:nvPr/>
        </p:nvSpPr>
        <p:spPr>
          <a:xfrm>
            <a:off x="1003511" y="2873643"/>
            <a:ext cx="3423284" cy="1592495"/>
          </a:xfrm>
          <a:prstGeom prst="borderCallout1">
            <a:avLst>
              <a:gd name="adj1" fmla="val 69303"/>
              <a:gd name="adj2" fmla="val 100685"/>
              <a:gd name="adj3" fmla="val 17114"/>
              <a:gd name="adj4" fmla="val 13338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Ebenso bei:</a:t>
            </a:r>
          </a:p>
          <a:p>
            <a:pPr algn="ctr"/>
            <a:r>
              <a:rPr lang="de-DE" sz="2400" dirty="0" smtClean="0">
                <a:solidFill>
                  <a:schemeClr val="tx1"/>
                </a:solidFill>
              </a:rPr>
              <a:t>PA6, PA10, PB0..PB7</a:t>
            </a:r>
            <a:endParaRPr lang="de-DE" sz="3200" dirty="0">
              <a:solidFill>
                <a:srgbClr val="FF0000"/>
              </a:solidFill>
            </a:endParaRPr>
          </a:p>
        </p:txBody>
      </p:sp>
      <p:sp>
        <p:nvSpPr>
          <p:cNvPr id="10" name="Rechteck 9"/>
          <p:cNvSpPr/>
          <p:nvPr/>
        </p:nvSpPr>
        <p:spPr>
          <a:xfrm>
            <a:off x="7377315" y="697550"/>
            <a:ext cx="4509884" cy="346348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03868102"/>
      </p:ext>
    </p:extLst>
  </p:cSld>
  <p:clrMapOvr>
    <a:masterClrMapping/>
  </p:clrMapOvr>
  <mc:AlternateContent xmlns:mc="http://schemas.openxmlformats.org/markup-compatibility/2006">
    <mc:Choice xmlns:p14="http://schemas.microsoft.com/office/powerpoint/2010/main" Requires="p14">
      <p:transition spd="slow" p14:dur="2000" advTm="7648"/>
    </mc:Choice>
    <mc:Fallback>
      <p:transition spd="slow" advTm="76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sp>
        <p:nvSpPr>
          <p:cNvPr id="7" name="Legende mit Linie 1 6"/>
          <p:cNvSpPr/>
          <p:nvPr/>
        </p:nvSpPr>
        <p:spPr>
          <a:xfrm>
            <a:off x="933555" y="2691122"/>
            <a:ext cx="2888431" cy="1571947"/>
          </a:xfrm>
          <a:prstGeom prst="borderCallout1">
            <a:avLst>
              <a:gd name="adj1" fmla="val 47078"/>
              <a:gd name="adj2" fmla="val 101330"/>
              <a:gd name="adj3" fmla="val 38684"/>
              <a:gd name="adj4" fmla="val 13165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starten ein neues STM32 Projekt</a:t>
            </a:r>
            <a:endParaRPr lang="de-DE" sz="2400" dirty="0">
              <a:solidFill>
                <a:schemeClr val="tx1"/>
              </a:solidFill>
            </a:endParaRPr>
          </a:p>
        </p:txBody>
      </p:sp>
      <p:pic>
        <p:nvPicPr>
          <p:cNvPr id="4" name="Grafik 3"/>
          <p:cNvPicPr>
            <a:picLocks noChangeAspect="1"/>
          </p:cNvPicPr>
          <p:nvPr/>
        </p:nvPicPr>
        <p:blipFill>
          <a:blip r:embed="rId4"/>
          <a:stretch>
            <a:fillRect/>
          </a:stretch>
        </p:blipFill>
        <p:spPr>
          <a:xfrm>
            <a:off x="5185072" y="409875"/>
            <a:ext cx="6598908" cy="4998378"/>
          </a:xfrm>
          <a:prstGeom prst="rect">
            <a:avLst/>
          </a:prstGeom>
        </p:spPr>
      </p:pic>
      <p:pic>
        <p:nvPicPr>
          <p:cNvPr id="5" name="Google Shape;172;p1"/>
          <p:cNvPicPr preferRelativeResize="0"/>
          <p:nvPr/>
        </p:nvPicPr>
        <p:blipFill rotWithShape="1">
          <a:blip r:embed="rId5">
            <a:alphaModFix/>
          </a:blip>
          <a:srcRect/>
          <a:stretch/>
        </p:blipFill>
        <p:spPr>
          <a:xfrm>
            <a:off x="4717307" y="1803818"/>
            <a:ext cx="1258875" cy="1774608"/>
          </a:xfrm>
          <a:prstGeom prst="rect">
            <a:avLst/>
          </a:prstGeom>
          <a:noFill/>
          <a:ln>
            <a:noFill/>
          </a:ln>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84090945"/>
      </p:ext>
    </p:extLst>
  </p:cSld>
  <p:clrMapOvr>
    <a:masterClrMapping/>
  </p:clrMapOvr>
  <mc:AlternateContent xmlns:mc="http://schemas.openxmlformats.org/markup-compatibility/2006">
    <mc:Choice xmlns:p14="http://schemas.microsoft.com/office/powerpoint/2010/main" Requires="p14">
      <p:transition spd="slow" p14:dur="2000" advTm="5130"/>
    </mc:Choice>
    <mc:Fallback>
      <p:transition spd="slow" advTm="51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7150544" y="90285"/>
            <a:ext cx="4736655" cy="658580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807575" y="2083826"/>
            <a:ext cx="1258875" cy="1774608"/>
          </a:xfrm>
          <a:prstGeom prst="rect">
            <a:avLst/>
          </a:prstGeom>
          <a:noFill/>
          <a:ln>
            <a:noFill/>
          </a:ln>
        </p:spPr>
      </p:pic>
      <p:sp>
        <p:nvSpPr>
          <p:cNvPr id="7" name="Legende mit Linie 1 6"/>
          <p:cNvSpPr/>
          <p:nvPr/>
        </p:nvSpPr>
        <p:spPr>
          <a:xfrm>
            <a:off x="1003511" y="2873643"/>
            <a:ext cx="3423284" cy="1592495"/>
          </a:xfrm>
          <a:prstGeom prst="borderCallout1">
            <a:avLst>
              <a:gd name="adj1" fmla="val 69303"/>
              <a:gd name="adj2" fmla="val 100685"/>
              <a:gd name="adj3" fmla="val 17114"/>
              <a:gd name="adj4" fmla="val 13338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Was bleibt noch zu tun?</a:t>
            </a:r>
            <a:endParaRPr lang="de-DE" sz="3200" dirty="0">
              <a:solidFill>
                <a:srgbClr val="FF0000"/>
              </a:solidFill>
            </a:endParaRPr>
          </a:p>
        </p:txBody>
      </p:sp>
      <p:sp>
        <p:nvSpPr>
          <p:cNvPr id="10" name="Rechteck 9"/>
          <p:cNvSpPr/>
          <p:nvPr/>
        </p:nvSpPr>
        <p:spPr>
          <a:xfrm>
            <a:off x="7377315" y="697550"/>
            <a:ext cx="4509884" cy="346348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54108838"/>
      </p:ext>
    </p:extLst>
  </p:cSld>
  <p:clrMapOvr>
    <a:masterClrMapping/>
  </p:clrMapOvr>
  <mc:AlternateContent xmlns:mc="http://schemas.openxmlformats.org/markup-compatibility/2006">
    <mc:Choice xmlns:p14="http://schemas.microsoft.com/office/powerpoint/2010/main" Requires="p14">
      <p:transition spd="slow" p14:dur="2000" advTm="1438"/>
    </mc:Choice>
    <mc:Fallback>
      <p:transition spd="slow" advTm="1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1578278" y="525308"/>
            <a:ext cx="9717467" cy="445765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422441" y="655718"/>
            <a:ext cx="1258875" cy="1774608"/>
          </a:xfrm>
          <a:prstGeom prst="rect">
            <a:avLst/>
          </a:prstGeom>
          <a:noFill/>
          <a:ln>
            <a:noFill/>
          </a:ln>
        </p:spPr>
      </p:pic>
      <p:sp>
        <p:nvSpPr>
          <p:cNvPr id="7" name="Legende mit Linie 1 6"/>
          <p:cNvSpPr/>
          <p:nvPr/>
        </p:nvSpPr>
        <p:spPr>
          <a:xfrm>
            <a:off x="628594" y="3315432"/>
            <a:ext cx="3423284" cy="2355903"/>
          </a:xfrm>
          <a:prstGeom prst="borderCallout1">
            <a:avLst>
              <a:gd name="adj1" fmla="val 271"/>
              <a:gd name="adj2" fmla="val 81777"/>
              <a:gd name="adj3" fmla="val -51273"/>
              <a:gd name="adj4" fmla="val 10187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Systemtakt des Mikrocontrollers muss noch eingestellt werden.</a:t>
            </a:r>
          </a:p>
          <a:p>
            <a:pPr algn="ctr"/>
            <a:r>
              <a:rPr lang="de-DE" sz="2400" dirty="0" smtClean="0">
                <a:solidFill>
                  <a:schemeClr val="tx1"/>
                </a:solidFill>
              </a:rPr>
              <a:t>Klick auf:</a:t>
            </a:r>
          </a:p>
          <a:p>
            <a:pPr algn="ctr"/>
            <a:r>
              <a:rPr lang="de-DE" sz="2400" b="1" dirty="0" err="1" smtClean="0">
                <a:solidFill>
                  <a:srgbClr val="FF0000"/>
                </a:solidFill>
              </a:rPr>
              <a:t>Clock</a:t>
            </a:r>
            <a:r>
              <a:rPr lang="de-DE" sz="2400" b="1" dirty="0" smtClean="0">
                <a:solidFill>
                  <a:srgbClr val="FF0000"/>
                </a:solidFill>
              </a:rPr>
              <a:t> </a:t>
            </a:r>
            <a:r>
              <a:rPr lang="de-DE" sz="2400" b="1" dirty="0" err="1" smtClean="0">
                <a:solidFill>
                  <a:srgbClr val="FF0000"/>
                </a:solidFill>
              </a:rPr>
              <a:t>Configuration</a:t>
            </a:r>
            <a:endParaRPr lang="de-DE" sz="3200" b="1" dirty="0">
              <a:solidFill>
                <a:srgbClr val="FF0000"/>
              </a:solidFill>
            </a:endParaRPr>
          </a:p>
        </p:txBody>
      </p:sp>
      <p:sp>
        <p:nvSpPr>
          <p:cNvPr id="10" name="Rechteck 9"/>
          <p:cNvSpPr/>
          <p:nvPr/>
        </p:nvSpPr>
        <p:spPr>
          <a:xfrm>
            <a:off x="4681316" y="923582"/>
            <a:ext cx="3024302" cy="4737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08521354"/>
      </p:ext>
    </p:extLst>
  </p:cSld>
  <p:clrMapOvr>
    <a:masterClrMapping/>
  </p:clrMapOvr>
  <mc:AlternateContent xmlns:mc="http://schemas.openxmlformats.org/markup-compatibility/2006">
    <mc:Choice xmlns:p14="http://schemas.microsoft.com/office/powerpoint/2010/main" Requires="p14">
      <p:transition spd="slow" p14:dur="2000" advTm="12440"/>
    </mc:Choice>
    <mc:Fallback>
      <p:transition spd="slow" advTm="124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4"/>
          <a:stretch>
            <a:fillRect/>
          </a:stretch>
        </p:blipFill>
        <p:spPr>
          <a:xfrm>
            <a:off x="5059928" y="409874"/>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749684" y="3711792"/>
            <a:ext cx="1258875" cy="1774608"/>
          </a:xfrm>
          <a:prstGeom prst="rect">
            <a:avLst/>
          </a:prstGeom>
          <a:noFill/>
          <a:ln>
            <a:noFill/>
          </a:ln>
        </p:spPr>
      </p:pic>
      <p:sp>
        <p:nvSpPr>
          <p:cNvPr id="7" name="Legende mit Linie 1 6"/>
          <p:cNvSpPr/>
          <p:nvPr/>
        </p:nvSpPr>
        <p:spPr>
          <a:xfrm>
            <a:off x="474481" y="1599101"/>
            <a:ext cx="3423284" cy="2355903"/>
          </a:xfrm>
          <a:prstGeom prst="borderCallout1">
            <a:avLst>
              <a:gd name="adj1" fmla="val 100139"/>
              <a:gd name="adj2" fmla="val 87179"/>
              <a:gd name="adj3" fmla="val 117935"/>
              <a:gd name="adj4" fmla="val 9827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Mikrocontroller hat viele Möglichkeiten den Systemtakt ein zu stellen</a:t>
            </a:r>
            <a:endParaRPr lang="de-DE" sz="3200" b="1" dirty="0">
              <a:solidFill>
                <a:srgbClr val="FF0000"/>
              </a:solidFill>
            </a:endParaRPr>
          </a:p>
        </p:txBody>
      </p:sp>
      <p:sp>
        <p:nvSpPr>
          <p:cNvPr id="10" name="Rechteck 9"/>
          <p:cNvSpPr/>
          <p:nvPr/>
        </p:nvSpPr>
        <p:spPr>
          <a:xfrm>
            <a:off x="5116529" y="3246635"/>
            <a:ext cx="1819729" cy="260963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42836217"/>
      </p:ext>
    </p:extLst>
  </p:cSld>
  <p:clrMapOvr>
    <a:masterClrMapping/>
  </p:clrMapOvr>
  <mc:AlternateContent xmlns:mc="http://schemas.openxmlformats.org/markup-compatibility/2006">
    <mc:Choice xmlns:p14="http://schemas.microsoft.com/office/powerpoint/2010/main" Requires="p14">
      <p:transition spd="slow" p14:dur="2000" advTm="61321"/>
    </mc:Choice>
    <mc:Fallback>
      <p:transition spd="slow" advTm="613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4"/>
          <a:stretch>
            <a:fillRect/>
          </a:stretch>
        </p:blipFill>
        <p:spPr>
          <a:xfrm>
            <a:off x="5071338" y="409875"/>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857655" y="4379612"/>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17935"/>
              <a:gd name="adj4" fmla="val 9827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Ausgewählt wurde der 8 MHz interne Taktgenerator</a:t>
            </a:r>
          </a:p>
          <a:p>
            <a:pPr algn="ctr"/>
            <a:r>
              <a:rPr lang="de-DE" sz="2400" dirty="0" smtClean="0">
                <a:solidFill>
                  <a:schemeClr val="tx1"/>
                </a:solidFill>
              </a:rPr>
              <a:t>(HSI High Speed Internal)  </a:t>
            </a:r>
            <a:endParaRPr lang="de-DE" sz="3200" b="1" dirty="0">
              <a:solidFill>
                <a:srgbClr val="FF0000"/>
              </a:solidFill>
            </a:endParaRPr>
          </a:p>
        </p:txBody>
      </p:sp>
      <p:sp>
        <p:nvSpPr>
          <p:cNvPr id="10" name="Rechteck 9"/>
          <p:cNvSpPr/>
          <p:nvPr/>
        </p:nvSpPr>
        <p:spPr>
          <a:xfrm>
            <a:off x="5703490" y="3246634"/>
            <a:ext cx="2402820" cy="209592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900720" cy="167547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7099919" y="4922107"/>
            <a:ext cx="2639982" cy="99580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45089967"/>
      </p:ext>
    </p:extLst>
  </p:cSld>
  <p:clrMapOvr>
    <a:masterClrMapping/>
  </p:clrMapOvr>
  <mc:AlternateContent xmlns:mc="http://schemas.openxmlformats.org/markup-compatibility/2006">
    <mc:Choice xmlns:p14="http://schemas.microsoft.com/office/powerpoint/2010/main" Requires="p14">
      <p:transition spd="slow" p14:dur="2000" advTm="16813"/>
    </mc:Choice>
    <mc:Fallback>
      <p:transition spd="slow" advTm="168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071338" y="409875"/>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Mal 16 geteilt durch 2 ergibt den Systemtakt 64MHz</a:t>
            </a:r>
            <a:endParaRPr lang="de-DE" sz="3200" b="1" dirty="0">
              <a:solidFill>
                <a:srgbClr val="FF0000"/>
              </a:solidFill>
            </a:endParaRPr>
          </a:p>
        </p:txBody>
      </p:sp>
      <p:sp>
        <p:nvSpPr>
          <p:cNvPr id="10" name="Rechteck 9"/>
          <p:cNvSpPr/>
          <p:nvPr/>
        </p:nvSpPr>
        <p:spPr>
          <a:xfrm>
            <a:off x="8764607" y="5137863"/>
            <a:ext cx="800634"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61429631"/>
      </p:ext>
    </p:extLst>
  </p:cSld>
  <p:clrMapOvr>
    <a:masterClrMapping/>
  </p:clrMapOvr>
  <mc:AlternateContent xmlns:mc="http://schemas.openxmlformats.org/markup-compatibility/2006">
    <mc:Choice xmlns:p14="http://schemas.microsoft.com/office/powerpoint/2010/main" Requires="p14">
      <p:transition spd="slow" p14:dur="2000" advTm="4346"/>
    </mc:Choice>
    <mc:Fallback>
      <p:transition spd="slow" advTm="4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071338" y="409875"/>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allerdings</a:t>
            </a:r>
            <a:endParaRPr lang="de-DE" sz="3200" b="1" dirty="0">
              <a:solidFill>
                <a:srgbClr val="FF0000"/>
              </a:solidFill>
            </a:endParaRPr>
          </a:p>
        </p:txBody>
      </p:sp>
      <p:sp>
        <p:nvSpPr>
          <p:cNvPr id="10" name="Rechteck 9"/>
          <p:cNvSpPr/>
          <p:nvPr/>
        </p:nvSpPr>
        <p:spPr>
          <a:xfrm>
            <a:off x="8179434" y="5137863"/>
            <a:ext cx="1283467"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5706551"/>
      </p:ext>
    </p:extLst>
  </p:cSld>
  <p:clrMapOvr>
    <a:masterClrMapping/>
  </p:clrMapOvr>
  <mc:AlternateContent xmlns:mc="http://schemas.openxmlformats.org/markup-compatibility/2006">
    <mc:Choice xmlns:p14="http://schemas.microsoft.com/office/powerpoint/2010/main" Requires="p14">
      <p:transition spd="slow" p14:dur="2000" advTm="2535"/>
    </mc:Choice>
    <mc:Fallback>
      <p:transition spd="slow" advTm="25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071338" y="409875"/>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19132761">
            <a:off x="7134025" y="4921041"/>
            <a:ext cx="1258875" cy="1774608"/>
          </a:xfrm>
          <a:prstGeom prst="rect">
            <a:avLst/>
          </a:prstGeom>
          <a:noFill/>
          <a:ln>
            <a:noFill/>
          </a:ln>
        </p:spPr>
      </p:pic>
      <p:sp>
        <p:nvSpPr>
          <p:cNvPr id="7" name="Legende mit Linie 1 6"/>
          <p:cNvSpPr/>
          <p:nvPr/>
        </p:nvSpPr>
        <p:spPr>
          <a:xfrm>
            <a:off x="474481" y="1599101"/>
            <a:ext cx="4015326" cy="2355903"/>
          </a:xfrm>
          <a:prstGeom prst="borderCallout1">
            <a:avLst>
              <a:gd name="adj1" fmla="val 100139"/>
              <a:gd name="adj2" fmla="val 87179"/>
              <a:gd name="adj3" fmla="val 154132"/>
              <a:gd name="adj4" fmla="val 16352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Ist der sehr ungenau. Außerdem sind 72 MHz möglich. Geht aber.</a:t>
            </a:r>
            <a:endParaRPr lang="de-DE" sz="3200" b="1" dirty="0">
              <a:solidFill>
                <a:srgbClr val="FF0000"/>
              </a:solidFill>
            </a:endParaRPr>
          </a:p>
        </p:txBody>
      </p:sp>
      <p:sp>
        <p:nvSpPr>
          <p:cNvPr id="10" name="Rechteck 9"/>
          <p:cNvSpPr/>
          <p:nvPr/>
        </p:nvSpPr>
        <p:spPr>
          <a:xfrm>
            <a:off x="8119232" y="5137863"/>
            <a:ext cx="1283467" cy="5342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9123451" y="3246634"/>
            <a:ext cx="1775717" cy="153084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011309" y="3744930"/>
            <a:ext cx="887859" cy="4880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72907692"/>
      </p:ext>
    </p:extLst>
  </p:cSld>
  <p:clrMapOvr>
    <a:masterClrMapping/>
  </p:clrMapOvr>
  <mc:AlternateContent xmlns:mc="http://schemas.openxmlformats.org/markup-compatibility/2006">
    <mc:Choice xmlns:p14="http://schemas.microsoft.com/office/powerpoint/2010/main" Requires="p14">
      <p:transition spd="slow" p14:dur="2000" advTm="10561"/>
    </mc:Choice>
    <mc:Fallback>
      <p:transition spd="slow" advTm="105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071338" y="409875"/>
            <a:ext cx="5827830" cy="5622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21278579">
            <a:off x="3974567" y="4812602"/>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100139"/>
              <a:gd name="adj2" fmla="val 87179"/>
              <a:gd name="adj3" fmla="val 158493"/>
              <a:gd name="adj4" fmla="val 9903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Besser ist der extern Eingespeiste Takt von 8 MHz</a:t>
            </a:r>
            <a:br>
              <a:rPr lang="de-DE" sz="2400" dirty="0" smtClean="0">
                <a:solidFill>
                  <a:schemeClr val="tx1"/>
                </a:solidFill>
              </a:rPr>
            </a:br>
            <a:r>
              <a:rPr lang="de-DE" sz="2400" dirty="0" smtClean="0">
                <a:solidFill>
                  <a:schemeClr val="tx1"/>
                </a:solidFill>
              </a:rPr>
              <a:t>(HSE High Speed </a:t>
            </a:r>
            <a:r>
              <a:rPr lang="de-DE" sz="2400" dirty="0" err="1" smtClean="0">
                <a:solidFill>
                  <a:schemeClr val="tx1"/>
                </a:solidFill>
              </a:rPr>
              <a:t>External</a:t>
            </a:r>
            <a:r>
              <a:rPr lang="de-DE" sz="2400" dirty="0" smtClean="0">
                <a:solidFill>
                  <a:schemeClr val="tx1"/>
                </a:solidFill>
              </a:rPr>
              <a:t> </a:t>
            </a:r>
            <a:endParaRPr lang="de-DE" sz="3200" b="1" dirty="0">
              <a:solidFill>
                <a:srgbClr val="FF0000"/>
              </a:solidFill>
            </a:endParaRPr>
          </a:p>
        </p:txBody>
      </p:sp>
      <p:sp>
        <p:nvSpPr>
          <p:cNvPr id="10" name="Rechteck 9"/>
          <p:cNvSpPr/>
          <p:nvPr/>
        </p:nvSpPr>
        <p:spPr>
          <a:xfrm>
            <a:off x="5199335" y="5305337"/>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831118401"/>
      </p:ext>
    </p:extLst>
  </p:cSld>
  <p:clrMapOvr>
    <a:masterClrMapping/>
  </p:clrMapOvr>
  <mc:AlternateContent xmlns:mc="http://schemas.openxmlformats.org/markup-compatibility/2006">
    <mc:Choice xmlns:p14="http://schemas.microsoft.com/office/powerpoint/2010/main" Requires="p14">
      <p:transition spd="slow" p14:dur="2000" advTm="9071"/>
    </mc:Choice>
    <mc:Fallback>
      <p:transition spd="slow" advTm="90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p:cNvPicPr>
            <a:picLocks noChangeAspect="1"/>
          </p:cNvPicPr>
          <p:nvPr/>
        </p:nvPicPr>
        <p:blipFill>
          <a:blip r:embed="rId4"/>
          <a:stretch>
            <a:fillRect/>
          </a:stretch>
        </p:blipFill>
        <p:spPr>
          <a:xfrm>
            <a:off x="5019675" y="467097"/>
            <a:ext cx="6672316" cy="593945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3759999">
            <a:off x="6429499" y="3710116"/>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100139"/>
              <a:gd name="adj2" fmla="val 87179"/>
              <a:gd name="adj3" fmla="val 165035"/>
              <a:gd name="adj4" fmla="val 130000"/>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Also HSE auswählen</a:t>
            </a:r>
            <a:endParaRPr lang="de-DE" sz="3200" b="1" dirty="0">
              <a:solidFill>
                <a:srgbClr val="FF0000"/>
              </a:solidFill>
            </a:endParaRPr>
          </a:p>
        </p:txBody>
      </p:sp>
      <p:sp>
        <p:nvSpPr>
          <p:cNvPr id="10" name="Rechteck 9"/>
          <p:cNvSpPr/>
          <p:nvPr/>
        </p:nvSpPr>
        <p:spPr>
          <a:xfrm>
            <a:off x="5123270" y="5639173"/>
            <a:ext cx="1812987"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7636439" y="5051323"/>
            <a:ext cx="963031" cy="125566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4" name="Audio 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01994112"/>
      </p:ext>
    </p:extLst>
  </p:cSld>
  <p:clrMapOvr>
    <a:masterClrMapping/>
  </p:clrMapOvr>
  <mc:AlternateContent xmlns:mc="http://schemas.openxmlformats.org/markup-compatibility/2006">
    <mc:Choice xmlns:p14="http://schemas.microsoft.com/office/powerpoint/2010/main" Requires="p14">
      <p:transition spd="slow" p14:dur="2000" advTm="17994"/>
    </mc:Choice>
    <mc:Fallback>
      <p:transition spd="slow" advTm="179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p:cNvPicPr>
            <a:picLocks noChangeAspect="1"/>
          </p:cNvPicPr>
          <p:nvPr/>
        </p:nvPicPr>
        <p:blipFill>
          <a:blip r:embed="rId4"/>
          <a:stretch>
            <a:fillRect/>
          </a:stretch>
        </p:blipFill>
        <p:spPr>
          <a:xfrm>
            <a:off x="5019675" y="467097"/>
            <a:ext cx="6672316" cy="593945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21278579">
            <a:off x="8871779" y="3183369"/>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85312"/>
              <a:gd name="adj2" fmla="val 100740"/>
              <a:gd name="adj3" fmla="val 110958"/>
              <a:gd name="adj4" fmla="val 20650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Jetzt stimmt der Systemtakt nicht mehr (128 statt 64 MHz)</a:t>
            </a:r>
          </a:p>
          <a:p>
            <a:pPr algn="ctr"/>
            <a:r>
              <a:rPr lang="de-DE" sz="2400" b="1" dirty="0" smtClean="0">
                <a:solidFill>
                  <a:schemeClr val="tx1"/>
                </a:solidFill>
              </a:rPr>
              <a:t>Das ist zu viel!!</a:t>
            </a:r>
            <a:endParaRPr lang="de-DE" sz="3200" b="1" dirty="0">
              <a:solidFill>
                <a:srgbClr val="FF0000"/>
              </a:solidFill>
            </a:endParaRPr>
          </a:p>
        </p:txBody>
      </p:sp>
      <p:sp>
        <p:nvSpPr>
          <p:cNvPr id="10" name="Rechteck 9"/>
          <p:cNvSpPr/>
          <p:nvPr/>
        </p:nvSpPr>
        <p:spPr>
          <a:xfrm>
            <a:off x="5205465" y="5609798"/>
            <a:ext cx="1544656" cy="6678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7079789" y="4887736"/>
            <a:ext cx="1427789"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675554" y="3881941"/>
            <a:ext cx="772328"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87032549"/>
      </p:ext>
    </p:extLst>
  </p:cSld>
  <p:clrMapOvr>
    <a:masterClrMapping/>
  </p:clrMapOvr>
  <mc:AlternateContent xmlns:mc="http://schemas.openxmlformats.org/markup-compatibility/2006">
    <mc:Choice xmlns:p14="http://schemas.microsoft.com/office/powerpoint/2010/main" Requires="p14">
      <p:transition spd="slow" p14:dur="2000" advTm="24712"/>
    </mc:Choice>
    <mc:Fallback>
      <p:transition spd="slow" advTm="247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sp>
        <p:nvSpPr>
          <p:cNvPr id="7" name="Legende mit Linie 1 6"/>
          <p:cNvSpPr/>
          <p:nvPr/>
        </p:nvSpPr>
        <p:spPr>
          <a:xfrm>
            <a:off x="3306886" y="4828147"/>
            <a:ext cx="2888431" cy="1571947"/>
          </a:xfrm>
          <a:prstGeom prst="borderCallout1">
            <a:avLst>
              <a:gd name="adj1" fmla="val 2634"/>
              <a:gd name="adj2" fmla="val 311"/>
              <a:gd name="adj3" fmla="val -38440"/>
              <a:gd name="adj4" fmla="val -2840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Target </a:t>
            </a:r>
            <a:r>
              <a:rPr lang="de-DE" sz="2400" dirty="0" err="1" smtClean="0">
                <a:solidFill>
                  <a:schemeClr val="tx1"/>
                </a:solidFill>
              </a:rPr>
              <a:t>Selector</a:t>
            </a:r>
            <a:r>
              <a:rPr lang="de-DE" sz="2400" dirty="0" smtClean="0">
                <a:solidFill>
                  <a:schemeClr val="tx1"/>
                </a:solidFill>
              </a:rPr>
              <a:t> wird initialisiert</a:t>
            </a:r>
          </a:p>
          <a:p>
            <a:pPr algn="ctr"/>
            <a:r>
              <a:rPr lang="de-DE" sz="2400" dirty="0" smtClean="0">
                <a:solidFill>
                  <a:schemeClr val="tx1"/>
                </a:solidFill>
              </a:rPr>
              <a:t>Das dauert etwas.</a:t>
            </a:r>
            <a:endParaRPr lang="de-DE" sz="2400" dirty="0">
              <a:solidFill>
                <a:schemeClr val="tx1"/>
              </a:solidFill>
            </a:endParaRPr>
          </a:p>
        </p:txBody>
      </p:sp>
      <p:pic>
        <p:nvPicPr>
          <p:cNvPr id="5" name="Google Shape;172;p1"/>
          <p:cNvPicPr preferRelativeResize="0"/>
          <p:nvPr/>
        </p:nvPicPr>
        <p:blipFill rotWithShape="1">
          <a:blip r:embed="rId4">
            <a:alphaModFix/>
          </a:blip>
          <a:srcRect/>
          <a:stretch/>
        </p:blipFill>
        <p:spPr>
          <a:xfrm>
            <a:off x="1330455" y="3152633"/>
            <a:ext cx="1258875" cy="1774608"/>
          </a:xfrm>
          <a:prstGeom prst="rect">
            <a:avLst/>
          </a:prstGeom>
          <a:noFill/>
          <a:ln>
            <a:noFill/>
          </a:ln>
        </p:spPr>
      </p:pic>
      <p:pic>
        <p:nvPicPr>
          <p:cNvPr id="3" name="Grafik 2"/>
          <p:cNvPicPr>
            <a:picLocks noChangeAspect="1"/>
          </p:cNvPicPr>
          <p:nvPr/>
        </p:nvPicPr>
        <p:blipFill>
          <a:blip r:embed="rId5"/>
          <a:stretch>
            <a:fillRect/>
          </a:stretch>
        </p:blipFill>
        <p:spPr>
          <a:xfrm>
            <a:off x="2589330" y="817094"/>
            <a:ext cx="7859488" cy="2922700"/>
          </a:xfrm>
          <a:prstGeom prst="rect">
            <a:avLst/>
          </a:prstGeom>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3995065"/>
      </p:ext>
    </p:extLst>
  </p:cSld>
  <p:clrMapOvr>
    <a:masterClrMapping/>
  </p:clrMapOvr>
  <mc:AlternateContent xmlns:mc="http://schemas.openxmlformats.org/markup-compatibility/2006">
    <mc:Choice xmlns:p14="http://schemas.microsoft.com/office/powerpoint/2010/main" Requires="p14">
      <p:transition spd="slow" p14:dur="2000" advTm="16584"/>
    </mc:Choice>
    <mc:Fallback>
      <p:transition spd="slow" advTm="16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4"/>
          <a:stretch>
            <a:fillRect/>
          </a:stretch>
        </p:blipFill>
        <p:spPr>
          <a:xfrm>
            <a:off x="4512459" y="457746"/>
            <a:ext cx="6974049" cy="634323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5400000">
            <a:off x="7948951" y="4468567"/>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85312"/>
              <a:gd name="adj2" fmla="val 100740"/>
              <a:gd name="adj3" fmla="val 166779"/>
              <a:gd name="adj4" fmla="val 20164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Also ändern auf x9:</a:t>
            </a:r>
          </a:p>
          <a:p>
            <a:pPr algn="ctr"/>
            <a:r>
              <a:rPr lang="de-DE" sz="2400" b="1" dirty="0" smtClean="0">
                <a:solidFill>
                  <a:schemeClr val="tx1"/>
                </a:solidFill>
              </a:rPr>
              <a:t>8MHz x 9=72MHz</a:t>
            </a:r>
            <a:endParaRPr lang="de-DE" sz="3200" b="1" dirty="0">
              <a:solidFill>
                <a:srgbClr val="FF0000"/>
              </a:solidFill>
            </a:endParaRPr>
          </a:p>
        </p:txBody>
      </p:sp>
      <p:sp>
        <p:nvSpPr>
          <p:cNvPr id="10" name="Rechteck 9"/>
          <p:cNvSpPr/>
          <p:nvPr/>
        </p:nvSpPr>
        <p:spPr>
          <a:xfrm>
            <a:off x="4631551" y="6003390"/>
            <a:ext cx="1974732" cy="79758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7355671" y="5169097"/>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555545" y="4063461"/>
            <a:ext cx="953615"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8491622" y="5905598"/>
            <a:ext cx="1250383" cy="58281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5" name="Audio 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33597904"/>
      </p:ext>
    </p:extLst>
  </p:cSld>
  <p:clrMapOvr>
    <a:masterClrMapping/>
  </p:clrMapOvr>
  <mc:AlternateContent xmlns:mc="http://schemas.openxmlformats.org/markup-compatibility/2006">
    <mc:Choice xmlns:p14="http://schemas.microsoft.com/office/powerpoint/2010/main" Requires="p14">
      <p:transition spd="slow" p14:dur="2000" advTm="14649"/>
    </mc:Choice>
    <mc:Fallback>
      <p:transition spd="slow" advTm="146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4"/>
          <a:stretch>
            <a:fillRect/>
          </a:stretch>
        </p:blipFill>
        <p:spPr>
          <a:xfrm>
            <a:off x="4512459" y="457746"/>
            <a:ext cx="6974049" cy="634323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5400000">
            <a:off x="9613364" y="2604375"/>
            <a:ext cx="1258875" cy="1774608"/>
          </a:xfrm>
          <a:prstGeom prst="rect">
            <a:avLst/>
          </a:prstGeom>
          <a:noFill/>
          <a:ln>
            <a:noFill/>
          </a:ln>
        </p:spPr>
      </p:pic>
      <p:sp>
        <p:nvSpPr>
          <p:cNvPr id="7" name="Legende mit Linie 1 6"/>
          <p:cNvSpPr/>
          <p:nvPr/>
        </p:nvSpPr>
        <p:spPr>
          <a:xfrm>
            <a:off x="474480" y="972922"/>
            <a:ext cx="4015326" cy="2355903"/>
          </a:xfrm>
          <a:prstGeom prst="borderCallout1">
            <a:avLst>
              <a:gd name="adj1" fmla="val 85312"/>
              <a:gd name="adj2" fmla="val 100740"/>
              <a:gd name="adj3" fmla="val 107033"/>
              <a:gd name="adj4" fmla="val 22083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Also ändern auf x9:</a:t>
            </a:r>
          </a:p>
          <a:p>
            <a:pPr algn="ctr"/>
            <a:r>
              <a:rPr lang="de-DE" sz="2400" b="1" dirty="0" smtClean="0">
                <a:solidFill>
                  <a:schemeClr val="tx1"/>
                </a:solidFill>
              </a:rPr>
              <a:t>8MHz x 9=72MHz</a:t>
            </a:r>
            <a:endParaRPr lang="de-DE" sz="3200" b="1" dirty="0">
              <a:solidFill>
                <a:srgbClr val="FF0000"/>
              </a:solidFill>
            </a:endParaRPr>
          </a:p>
        </p:txBody>
      </p:sp>
      <p:sp>
        <p:nvSpPr>
          <p:cNvPr id="10" name="Rechteck 9"/>
          <p:cNvSpPr/>
          <p:nvPr/>
        </p:nvSpPr>
        <p:spPr>
          <a:xfrm>
            <a:off x="4631551" y="6003390"/>
            <a:ext cx="1974732" cy="79758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7355671" y="5169097"/>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555545" y="4063461"/>
            <a:ext cx="953615"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8491622" y="5905598"/>
            <a:ext cx="1250383" cy="58281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33875349"/>
      </p:ext>
    </p:extLst>
  </p:cSld>
  <p:clrMapOvr>
    <a:masterClrMapping/>
  </p:clrMapOvr>
  <mc:AlternateContent xmlns:mc="http://schemas.openxmlformats.org/markup-compatibility/2006">
    <mc:Choice xmlns:p14="http://schemas.microsoft.com/office/powerpoint/2010/main" Requires="p14">
      <p:transition spd="slow" p14:dur="2000" advTm="2564"/>
    </mc:Choice>
    <mc:Fallback>
      <p:transition spd="slow" advTm="25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a:blip r:embed="rId4"/>
          <a:stretch>
            <a:fillRect/>
          </a:stretch>
        </p:blipFill>
        <p:spPr>
          <a:xfrm>
            <a:off x="4512459" y="457746"/>
            <a:ext cx="6974049" cy="634323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sp>
        <p:nvSpPr>
          <p:cNvPr id="10" name="Rechteck 9"/>
          <p:cNvSpPr/>
          <p:nvPr/>
        </p:nvSpPr>
        <p:spPr>
          <a:xfrm>
            <a:off x="4631551" y="6003390"/>
            <a:ext cx="1974732" cy="79758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8" name="Rechteck 7"/>
          <p:cNvSpPr/>
          <p:nvPr/>
        </p:nvSpPr>
        <p:spPr>
          <a:xfrm>
            <a:off x="7355671" y="5169097"/>
            <a:ext cx="1113298" cy="14730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9" name="Rechteck 8"/>
          <p:cNvSpPr/>
          <p:nvPr/>
        </p:nvSpPr>
        <p:spPr>
          <a:xfrm>
            <a:off x="10555545" y="4063461"/>
            <a:ext cx="953615" cy="53080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sp>
        <p:nvSpPr>
          <p:cNvPr id="11" name="Rechteck 10"/>
          <p:cNvSpPr/>
          <p:nvPr/>
        </p:nvSpPr>
        <p:spPr>
          <a:xfrm>
            <a:off x="8491622" y="5905598"/>
            <a:ext cx="1250383" cy="58281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2" name="Google Shape;172;p1"/>
          <p:cNvPicPr preferRelativeResize="0"/>
          <p:nvPr/>
        </p:nvPicPr>
        <p:blipFill rotWithShape="1">
          <a:blip r:embed="rId5">
            <a:alphaModFix/>
          </a:blip>
          <a:srcRect/>
          <a:stretch/>
        </p:blipFill>
        <p:spPr>
          <a:xfrm>
            <a:off x="1380372" y="4268389"/>
            <a:ext cx="1258875" cy="1774608"/>
          </a:xfrm>
          <a:prstGeom prst="rect">
            <a:avLst/>
          </a:prstGeom>
          <a:noFill/>
          <a:ln>
            <a:noFill/>
          </a:ln>
        </p:spPr>
      </p:pic>
      <p:sp>
        <p:nvSpPr>
          <p:cNvPr id="14" name="Legende mit Linie 1 13"/>
          <p:cNvSpPr/>
          <p:nvPr/>
        </p:nvSpPr>
        <p:spPr>
          <a:xfrm>
            <a:off x="474480" y="972922"/>
            <a:ext cx="4015326" cy="2355903"/>
          </a:xfrm>
          <a:prstGeom prst="borderCallout1">
            <a:avLst>
              <a:gd name="adj1" fmla="val 100576"/>
              <a:gd name="adj2" fmla="val 64662"/>
              <a:gd name="adj3" fmla="val 134508"/>
              <a:gd name="adj4" fmla="val 5630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Alles erledigt. </a:t>
            </a:r>
          </a:p>
          <a:p>
            <a:pPr algn="ctr"/>
            <a:r>
              <a:rPr lang="de-DE" sz="2400" b="1" dirty="0" smtClean="0">
                <a:solidFill>
                  <a:schemeClr val="tx1"/>
                </a:solidFill>
              </a:rPr>
              <a:t>Diese Einstellungen sind nur einmal erforderlich und sind im File .</a:t>
            </a:r>
            <a:r>
              <a:rPr lang="de-DE" sz="2400" b="1" dirty="0" err="1" smtClean="0">
                <a:solidFill>
                  <a:schemeClr val="tx1"/>
                </a:solidFill>
              </a:rPr>
              <a:t>ioc</a:t>
            </a:r>
            <a:r>
              <a:rPr lang="de-DE" sz="2400" b="1" dirty="0" smtClean="0">
                <a:solidFill>
                  <a:schemeClr val="tx1"/>
                </a:solidFill>
              </a:rPr>
              <a:t> gespeichert. </a:t>
            </a:r>
            <a:endParaRPr lang="de-DE" sz="3200" b="1" dirty="0">
              <a:solidFill>
                <a:srgbClr val="FF0000"/>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469837961"/>
      </p:ext>
    </p:extLst>
  </p:cSld>
  <p:clrMapOvr>
    <a:masterClrMapping/>
  </p:clrMapOvr>
  <mc:AlternateContent xmlns:mc="http://schemas.openxmlformats.org/markup-compatibility/2006">
    <mc:Choice xmlns:p14="http://schemas.microsoft.com/office/powerpoint/2010/main" Requires="p14">
      <p:transition spd="slow" p14:dur="2000" advTm="30224"/>
    </mc:Choice>
    <mc:Fallback>
      <p:transition spd="slow" advTm="302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1380372" y="4268389"/>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100576"/>
              <a:gd name="adj2" fmla="val 64662"/>
              <a:gd name="adj3" fmla="val 134508"/>
              <a:gd name="adj4" fmla="val 5630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Konfiguration wird jetzt in das Programm übertragen mit…</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95793863"/>
      </p:ext>
    </p:extLst>
  </p:cSld>
  <p:clrMapOvr>
    <a:masterClrMapping/>
  </p:clrMapOvr>
  <mc:AlternateContent xmlns:mc="http://schemas.openxmlformats.org/markup-compatibility/2006">
    <mc:Choice xmlns:p14="http://schemas.microsoft.com/office/powerpoint/2010/main" Requires="p14">
      <p:transition spd="slow" p14:dur="2000" advTm="7434"/>
    </mc:Choice>
    <mc:Fallback>
      <p:transition spd="slow" advTm="74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306820" y="867642"/>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28121"/>
              <a:gd name="adj2" fmla="val 99973"/>
              <a:gd name="adj3" fmla="val 7562"/>
              <a:gd name="adj4" fmla="val 14356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Dem Device </a:t>
            </a:r>
            <a:r>
              <a:rPr lang="de-DE" sz="2400" dirty="0" err="1" smtClean="0">
                <a:solidFill>
                  <a:schemeClr val="tx1"/>
                </a:solidFill>
              </a:rPr>
              <a:t>Configuration</a:t>
            </a:r>
            <a:r>
              <a:rPr lang="de-DE" sz="2400" dirty="0" smtClean="0">
                <a:solidFill>
                  <a:schemeClr val="tx1"/>
                </a:solidFill>
              </a:rPr>
              <a:t> Code Generation Tool</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56216866"/>
      </p:ext>
    </p:extLst>
  </p:cSld>
  <p:clrMapOvr>
    <a:masterClrMapping/>
  </p:clrMapOvr>
  <mc:AlternateContent xmlns:mc="http://schemas.openxmlformats.org/markup-compatibility/2006">
    <mc:Choice xmlns:p14="http://schemas.microsoft.com/office/powerpoint/2010/main" Requires="p14">
      <p:transition spd="slow" p14:dur="2000" advTm="12516"/>
    </mc:Choice>
    <mc:Fallback>
      <p:transition spd="slow" advTm="125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3670281" y="555445"/>
            <a:ext cx="8403726" cy="48795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306820" y="867642"/>
            <a:ext cx="1258875" cy="1774608"/>
          </a:xfrm>
          <a:prstGeom prst="rect">
            <a:avLst/>
          </a:prstGeom>
          <a:noFill/>
          <a:ln>
            <a:noFill/>
          </a:ln>
        </p:spPr>
      </p:pic>
      <p:sp>
        <p:nvSpPr>
          <p:cNvPr id="7" name="Legende mit Linie 1 6"/>
          <p:cNvSpPr/>
          <p:nvPr/>
        </p:nvSpPr>
        <p:spPr>
          <a:xfrm>
            <a:off x="474480" y="1613043"/>
            <a:ext cx="4015326" cy="1715782"/>
          </a:xfrm>
          <a:prstGeom prst="borderCallout1">
            <a:avLst>
              <a:gd name="adj1" fmla="val 28121"/>
              <a:gd name="adj2" fmla="val 99973"/>
              <a:gd name="adj3" fmla="val 7562"/>
              <a:gd name="adj4" fmla="val 14356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Einfach anklicken</a:t>
            </a:r>
            <a:endParaRPr lang="de-DE" sz="3200" b="1" dirty="0">
              <a:solidFill>
                <a:srgbClr val="FF0000"/>
              </a:solidFill>
            </a:endParaRPr>
          </a:p>
        </p:txBody>
      </p:sp>
      <p:sp>
        <p:nvSpPr>
          <p:cNvPr id="10" name="Rechteck 9"/>
          <p:cNvSpPr/>
          <p:nvPr/>
        </p:nvSpPr>
        <p:spPr>
          <a:xfrm>
            <a:off x="7599344" y="1171254"/>
            <a:ext cx="414499" cy="44178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7410628"/>
      </p:ext>
    </p:extLst>
  </p:cSld>
  <p:clrMapOvr>
    <a:masterClrMapping/>
  </p:clrMapOvr>
  <mc:AlternateContent xmlns:mc="http://schemas.openxmlformats.org/markup-compatibility/2006">
    <mc:Choice xmlns:p14="http://schemas.microsoft.com/office/powerpoint/2010/main" Requires="p14">
      <p:transition spd="slow" p14:dur="2000" advTm="1158"/>
    </mc:Choice>
    <mc:Fallback>
      <p:transition spd="slow" advTm="11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84492" y="867641"/>
            <a:ext cx="6903908" cy="2563927"/>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022550" y="2914976"/>
            <a:ext cx="1258875" cy="1774608"/>
          </a:xfrm>
          <a:prstGeom prst="rect">
            <a:avLst/>
          </a:prstGeom>
          <a:noFill/>
          <a:ln>
            <a:noFill/>
          </a:ln>
        </p:spPr>
      </p:pic>
      <p:sp>
        <p:nvSpPr>
          <p:cNvPr id="7" name="Legende mit Linie 1 6"/>
          <p:cNvSpPr/>
          <p:nvPr/>
        </p:nvSpPr>
        <p:spPr>
          <a:xfrm>
            <a:off x="350469" y="2086498"/>
            <a:ext cx="4015326" cy="1715782"/>
          </a:xfrm>
          <a:prstGeom prst="borderCallout1">
            <a:avLst>
              <a:gd name="adj1" fmla="val 28121"/>
              <a:gd name="adj2" fmla="val 99973"/>
              <a:gd name="adj3" fmla="val 73430"/>
              <a:gd name="adj4" fmla="val 115671"/>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Der </a:t>
            </a:r>
            <a:r>
              <a:rPr lang="de-DE" sz="2400" dirty="0">
                <a:solidFill>
                  <a:schemeClr val="tx1"/>
                </a:solidFill>
              </a:rPr>
              <a:t>C</a:t>
            </a:r>
            <a:r>
              <a:rPr lang="de-DE" sz="2400" dirty="0" smtClean="0">
                <a:solidFill>
                  <a:schemeClr val="tx1"/>
                </a:solidFill>
              </a:rPr>
              <a:t>ode wird erzeugt</a:t>
            </a:r>
            <a:endParaRPr lang="de-DE" sz="3200" b="1" dirty="0">
              <a:solidFill>
                <a:srgbClr val="FF0000"/>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52643248"/>
      </p:ext>
    </p:extLst>
  </p:cSld>
  <p:clrMapOvr>
    <a:masterClrMapping/>
  </p:clrMapOvr>
  <mc:AlternateContent xmlns:mc="http://schemas.openxmlformats.org/markup-compatibility/2006">
    <mc:Choice xmlns:p14="http://schemas.microsoft.com/office/powerpoint/2010/main" Requires="p14">
      <p:transition spd="slow" p14:dur="2000" advTm="7488"/>
    </mc:Choice>
    <mc:Fallback>
      <p:transition spd="slow" advTm="7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626260" y="648222"/>
            <a:ext cx="6736958" cy="496234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736357" y="2944389"/>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124328"/>
              <a:gd name="adj4" fmla="val 9673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Aber wo ist er zu finden?</a:t>
            </a:r>
            <a:endParaRPr lang="de-DE" sz="3200" b="1" dirty="0">
              <a:solidFill>
                <a:srgbClr val="FF0000"/>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77470303"/>
      </p:ext>
    </p:extLst>
  </p:cSld>
  <p:clrMapOvr>
    <a:masterClrMapping/>
  </p:clrMapOvr>
  <mc:AlternateContent xmlns:mc="http://schemas.openxmlformats.org/markup-compatibility/2006">
    <mc:Choice xmlns:p14="http://schemas.microsoft.com/office/powerpoint/2010/main" Requires="p14">
      <p:transition spd="slow" p14:dur="2000" advTm="15640"/>
    </mc:Choice>
    <mc:Fallback>
      <p:transition spd="slow" advTm="15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181315" y="1447853"/>
            <a:ext cx="9010685" cy="4120740"/>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2209253" y="2821099"/>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112352"/>
              <a:gd name="adj4" fmla="val 6807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Unter Core/</a:t>
            </a:r>
            <a:r>
              <a:rPr lang="de-DE" sz="2400" dirty="0" err="1" smtClean="0">
                <a:solidFill>
                  <a:schemeClr val="tx1"/>
                </a:solidFill>
              </a:rPr>
              <a:t>Src</a:t>
            </a:r>
            <a:endParaRPr lang="de-DE" sz="2400" dirty="0" smtClean="0">
              <a:solidFill>
                <a:schemeClr val="tx1"/>
              </a:solidFill>
            </a:endParaRPr>
          </a:p>
          <a:p>
            <a:pPr algn="ctr"/>
            <a:r>
              <a:rPr lang="de-DE" sz="2400" b="1" dirty="0" err="1" smtClean="0">
                <a:solidFill>
                  <a:schemeClr val="tx1"/>
                </a:solidFill>
              </a:rPr>
              <a:t>Main.c</a:t>
            </a:r>
            <a:r>
              <a:rPr lang="de-DE" sz="2400" b="1" dirty="0" smtClean="0">
                <a:solidFill>
                  <a:schemeClr val="tx1"/>
                </a:solidFill>
              </a:rPr>
              <a:t> ist das Haupt-C-Programm</a:t>
            </a:r>
            <a:endParaRPr lang="de-DE" sz="3200" b="1" dirty="0">
              <a:solidFill>
                <a:srgbClr val="FF0000"/>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41683943"/>
      </p:ext>
    </p:extLst>
  </p:cSld>
  <p:clrMapOvr>
    <a:masterClrMapping/>
  </p:clrMapOvr>
  <mc:AlternateContent xmlns:mc="http://schemas.openxmlformats.org/markup-compatibility/2006">
    <mc:Choice xmlns:p14="http://schemas.microsoft.com/office/powerpoint/2010/main" Requires="p14">
      <p:transition spd="slow" p14:dur="2000" advTm="20957"/>
    </mc:Choice>
    <mc:Fallback>
      <p:transition spd="slow" advTm="209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4"/>
          <a:stretch>
            <a:fillRect/>
          </a:stretch>
        </p:blipFill>
        <p:spPr>
          <a:xfrm>
            <a:off x="3554506" y="286584"/>
            <a:ext cx="7363850" cy="64481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5589451" y="5083392"/>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Vorlagedateien für Assembler finden sich in </a:t>
            </a:r>
            <a:r>
              <a:rPr lang="de-DE" sz="2400" dirty="0" err="1" smtClean="0">
                <a:solidFill>
                  <a:schemeClr val="tx1"/>
                </a:solidFill>
              </a:rPr>
              <a:t>Moodle</a:t>
            </a:r>
            <a:r>
              <a:rPr lang="de-DE" sz="2400" dirty="0">
                <a:solidFill>
                  <a:schemeClr val="tx1"/>
                </a:solidFill>
              </a:rPr>
              <a:t>:</a:t>
            </a:r>
            <a:endParaRPr lang="de-DE" sz="3200" b="1" dirty="0">
              <a:solidFill>
                <a:srgbClr val="FF0000"/>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0085911"/>
      </p:ext>
    </p:extLst>
  </p:cSld>
  <p:clrMapOvr>
    <a:masterClrMapping/>
  </p:clrMapOvr>
  <mc:AlternateContent xmlns:mc="http://schemas.openxmlformats.org/markup-compatibility/2006">
    <mc:Choice xmlns:p14="http://schemas.microsoft.com/office/powerpoint/2010/main" Requires="p14">
      <p:transition spd="slow" p14:dur="2000" advTm="23236"/>
    </mc:Choice>
    <mc:Fallback>
      <p:transition spd="slow" advTm="232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sp>
        <p:nvSpPr>
          <p:cNvPr id="7" name="Legende mit Linie 1 6"/>
          <p:cNvSpPr/>
          <p:nvPr/>
        </p:nvSpPr>
        <p:spPr>
          <a:xfrm>
            <a:off x="728072" y="3287024"/>
            <a:ext cx="2888431" cy="1571947"/>
          </a:xfrm>
          <a:prstGeom prst="borderCallout1">
            <a:avLst>
              <a:gd name="adj1" fmla="val 20"/>
              <a:gd name="adj2" fmla="val 82833"/>
              <a:gd name="adj3" fmla="val -67852"/>
              <a:gd name="adj4" fmla="val 104626"/>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wählen: </a:t>
            </a:r>
            <a:r>
              <a:rPr lang="de-DE" sz="2400" b="1" dirty="0" smtClean="0">
                <a:solidFill>
                  <a:schemeClr val="tx1"/>
                </a:solidFill>
              </a:rPr>
              <a:t>Board </a:t>
            </a:r>
            <a:r>
              <a:rPr lang="de-DE" sz="2400" b="1" dirty="0" err="1" smtClean="0">
                <a:solidFill>
                  <a:schemeClr val="tx1"/>
                </a:solidFill>
              </a:rPr>
              <a:t>Selector</a:t>
            </a:r>
            <a:r>
              <a:rPr lang="de-DE" sz="2400" b="1" dirty="0" smtClean="0">
                <a:solidFill>
                  <a:schemeClr val="tx1"/>
                </a:solidFill>
              </a:rPr>
              <a:t> </a:t>
            </a:r>
            <a:r>
              <a:rPr lang="de-DE" sz="2400" dirty="0" smtClean="0">
                <a:solidFill>
                  <a:schemeClr val="tx1"/>
                </a:solidFill>
              </a:rPr>
              <a:t>für unser Board</a:t>
            </a:r>
            <a:endParaRPr lang="de-DE" sz="2400" b="1" dirty="0">
              <a:solidFill>
                <a:schemeClr val="tx1"/>
              </a:solidFill>
            </a:endParaRPr>
          </a:p>
        </p:txBody>
      </p:sp>
      <p:pic>
        <p:nvPicPr>
          <p:cNvPr id="4" name="Grafik 3"/>
          <p:cNvPicPr>
            <a:picLocks noChangeAspect="1"/>
          </p:cNvPicPr>
          <p:nvPr/>
        </p:nvPicPr>
        <p:blipFill>
          <a:blip r:embed="rId4"/>
          <a:stretch>
            <a:fillRect/>
          </a:stretch>
        </p:blipFill>
        <p:spPr>
          <a:xfrm>
            <a:off x="3883630" y="538698"/>
            <a:ext cx="8308369" cy="6319302"/>
          </a:xfrm>
          <a:prstGeom prst="rect">
            <a:avLst/>
          </a:prstGeom>
        </p:spPr>
      </p:pic>
      <p:pic>
        <p:nvPicPr>
          <p:cNvPr id="5" name="Google Shape;172;p1"/>
          <p:cNvPicPr preferRelativeResize="0"/>
          <p:nvPr/>
        </p:nvPicPr>
        <p:blipFill rotWithShape="1">
          <a:blip r:embed="rId5">
            <a:alphaModFix/>
          </a:blip>
          <a:srcRect/>
          <a:stretch/>
        </p:blipFill>
        <p:spPr>
          <a:xfrm>
            <a:off x="3708678" y="625190"/>
            <a:ext cx="1258875" cy="1774608"/>
          </a:xfrm>
          <a:prstGeom prst="rect">
            <a:avLst/>
          </a:prstGeom>
          <a:noFill/>
          <a:ln>
            <a:noFill/>
          </a:ln>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8960875"/>
      </p:ext>
    </p:extLst>
  </p:cSld>
  <p:clrMapOvr>
    <a:masterClrMapping/>
  </p:clrMapOvr>
  <mc:AlternateContent xmlns:mc="http://schemas.openxmlformats.org/markup-compatibility/2006">
    <mc:Choice xmlns:p14="http://schemas.microsoft.com/office/powerpoint/2010/main" Requires="p14">
      <p:transition spd="slow" p14:dur="2000" advTm="11389"/>
    </mc:Choice>
    <mc:Fallback>
      <p:transition spd="slow" advTm="113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4002650" y="409874"/>
            <a:ext cx="7363850" cy="64481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1500547">
            <a:off x="6606592" y="5145196"/>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63849"/>
              <a:gd name="adj4" fmla="val 16249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Konfiguration.ioc</a:t>
            </a:r>
            <a:r>
              <a:rPr lang="de-DE" sz="3200" b="1" dirty="0" smtClean="0">
                <a:solidFill>
                  <a:srgbClr val="FF0000"/>
                </a:solidFill>
              </a:rPr>
              <a:t>:</a:t>
            </a:r>
          </a:p>
          <a:p>
            <a:pPr algn="ctr"/>
            <a:r>
              <a:rPr lang="de-DE" sz="3200" b="1" dirty="0" smtClean="0">
                <a:solidFill>
                  <a:srgbClr val="FF0000"/>
                </a:solidFill>
              </a:rPr>
              <a:t>Die Konfiguration von eben</a:t>
            </a: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01961473"/>
      </p:ext>
    </p:extLst>
  </p:cSld>
  <p:clrMapOvr>
    <a:masterClrMapping/>
  </p:clrMapOvr>
  <mc:AlternateContent xmlns:mc="http://schemas.openxmlformats.org/markup-compatibility/2006">
    <mc:Choice xmlns:p14="http://schemas.microsoft.com/office/powerpoint/2010/main" Requires="p14">
      <p:transition spd="slow" p14:dur="2000" advTm="13820"/>
    </mc:Choice>
    <mc:Fallback>
      <p:transition spd="slow" advTm="138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009482" y="327681"/>
            <a:ext cx="7363850" cy="64481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2138724">
            <a:off x="5692190" y="5175860"/>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m</a:t>
            </a:r>
            <a:r>
              <a:rPr lang="de-DE" sz="2400" dirty="0" err="1" smtClean="0">
                <a:solidFill>
                  <a:schemeClr val="tx1"/>
                </a:solidFill>
              </a:rPr>
              <a:t>ainasm.s</a:t>
            </a:r>
            <a:r>
              <a:rPr lang="de-DE" sz="3200" b="1" dirty="0" smtClean="0">
                <a:solidFill>
                  <a:srgbClr val="FF0000"/>
                </a:solidFill>
              </a:rPr>
              <a:t>:</a:t>
            </a:r>
          </a:p>
          <a:p>
            <a:pPr algn="ctr"/>
            <a:r>
              <a:rPr lang="de-DE" sz="3200" b="1" dirty="0" smtClean="0">
                <a:solidFill>
                  <a:srgbClr val="FF0000"/>
                </a:solidFill>
              </a:rPr>
              <a:t>Das Hauptprogramm in Assembler</a:t>
            </a: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05401166"/>
      </p:ext>
    </p:extLst>
  </p:cSld>
  <p:clrMapOvr>
    <a:masterClrMapping/>
  </p:clrMapOvr>
  <mc:AlternateContent xmlns:mc="http://schemas.openxmlformats.org/markup-compatibility/2006">
    <mc:Choice xmlns:p14="http://schemas.microsoft.com/office/powerpoint/2010/main" Requires="p14">
      <p:transition spd="slow" p14:dur="2000" advTm="3663"/>
    </mc:Choice>
    <mc:Fallback>
      <p:transition spd="slow" advTm="36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254333" y="409875"/>
            <a:ext cx="7363850" cy="64481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3587176">
            <a:off x="5774382" y="518613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regs.s</a:t>
            </a:r>
            <a:r>
              <a:rPr lang="de-DE" sz="3200" b="1" dirty="0" smtClean="0">
                <a:solidFill>
                  <a:srgbClr val="FF0000"/>
                </a:solidFill>
              </a:rPr>
              <a:t>:</a:t>
            </a:r>
          </a:p>
          <a:p>
            <a:pPr algn="ctr"/>
            <a:r>
              <a:rPr lang="de-DE" sz="3200" b="1" dirty="0" smtClean="0">
                <a:solidFill>
                  <a:srgbClr val="FF0000"/>
                </a:solidFill>
              </a:rPr>
              <a:t>Registerdefinitionen für Assembler</a:t>
            </a: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467156722"/>
      </p:ext>
    </p:extLst>
  </p:cSld>
  <p:clrMapOvr>
    <a:masterClrMapping/>
  </p:clrMapOvr>
  <mc:AlternateContent xmlns:mc="http://schemas.openxmlformats.org/markup-compatibility/2006">
    <mc:Choice xmlns:p14="http://schemas.microsoft.com/office/powerpoint/2010/main" Requires="p14">
      <p:transition spd="slow" p14:dur="2000" advTm="11321"/>
    </mc:Choice>
    <mc:Fallback>
      <p:transition spd="slow" advTm="113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254333" y="409875"/>
            <a:ext cx="7363850" cy="64481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rot="3587176">
            <a:off x="5774382" y="518613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98181"/>
              <a:gd name="adj2" fmla="val 82318"/>
              <a:gd name="adj3" fmla="val 230316"/>
              <a:gd name="adj4" fmla="val 13716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regs.s</a:t>
            </a:r>
            <a:r>
              <a:rPr lang="de-DE" sz="2400" dirty="0">
                <a:solidFill>
                  <a:schemeClr val="tx1"/>
                </a:solidFill>
              </a:rPr>
              <a:t> </a:t>
            </a:r>
            <a:r>
              <a:rPr lang="de-DE" sz="2400" dirty="0" smtClean="0">
                <a:solidFill>
                  <a:schemeClr val="tx1"/>
                </a:solidFill>
              </a:rPr>
              <a:t>und </a:t>
            </a:r>
            <a:r>
              <a:rPr lang="de-DE" sz="2400" dirty="0" err="1" smtClean="0">
                <a:solidFill>
                  <a:schemeClr val="tx1"/>
                </a:solidFill>
              </a:rPr>
              <a:t>mainasm.s</a:t>
            </a:r>
            <a:r>
              <a:rPr lang="de-DE" sz="2400" dirty="0" smtClean="0">
                <a:solidFill>
                  <a:schemeClr val="tx1"/>
                </a:solidFill>
              </a:rPr>
              <a:t> herunterladen und in den </a:t>
            </a:r>
            <a:r>
              <a:rPr lang="de-DE" sz="2400" dirty="0" err="1" smtClean="0">
                <a:solidFill>
                  <a:schemeClr val="tx1"/>
                </a:solidFill>
              </a:rPr>
              <a:t>src</a:t>
            </a:r>
            <a:r>
              <a:rPr lang="de-DE" sz="2400" dirty="0" smtClean="0">
                <a:solidFill>
                  <a:schemeClr val="tx1"/>
                </a:solidFill>
              </a:rPr>
              <a:t>-Ordner des Projekts kopieren</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55985322"/>
      </p:ext>
    </p:extLst>
  </p:cSld>
  <p:clrMapOvr>
    <a:masterClrMapping/>
  </p:clrMapOvr>
  <mc:AlternateContent xmlns:mc="http://schemas.openxmlformats.org/markup-compatibility/2006">
    <mc:Choice xmlns:p14="http://schemas.microsoft.com/office/powerpoint/2010/main" Requires="p14">
      <p:transition spd="slow" p14:dur="2000" advTm="21394"/>
    </mc:Choice>
    <mc:Fallback>
      <p:transition spd="slow" advTm="213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556547" y="409874"/>
            <a:ext cx="6234547" cy="58881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4798336" y="1505017"/>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13549"/>
              <a:gd name="adj4" fmla="val 119253"/>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mainasm</a:t>
            </a:r>
            <a:r>
              <a:rPr lang="de-DE" sz="2400" dirty="0" smtClean="0">
                <a:solidFill>
                  <a:schemeClr val="tx1"/>
                </a:solidFill>
              </a:rPr>
              <a:t> als C-Operation deklarieren bei USER CODE BEGIN </a:t>
            </a:r>
            <a:r>
              <a:rPr lang="de-DE" sz="2400" dirty="0" err="1" smtClean="0">
                <a:solidFill>
                  <a:schemeClr val="tx1"/>
                </a:solidFill>
              </a:rPr>
              <a:t>Includes</a:t>
            </a:r>
            <a:endParaRPr lang="de-DE" sz="2400" dirty="0">
              <a:solidFill>
                <a:schemeClr val="tx1"/>
              </a:solidFill>
            </a:endParaRPr>
          </a:p>
        </p:txBody>
      </p:sp>
      <p:sp>
        <p:nvSpPr>
          <p:cNvPr id="6" name="Rechteck 5"/>
          <p:cNvSpPr/>
          <p:nvPr/>
        </p:nvSpPr>
        <p:spPr>
          <a:xfrm>
            <a:off x="6133672" y="2095928"/>
            <a:ext cx="5219272" cy="40014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7628068"/>
      </p:ext>
    </p:extLst>
  </p:cSld>
  <p:clrMapOvr>
    <a:masterClrMapping/>
  </p:clrMapOvr>
  <mc:AlternateContent xmlns:mc="http://schemas.openxmlformats.org/markup-compatibility/2006">
    <mc:Choice xmlns:p14="http://schemas.microsoft.com/office/powerpoint/2010/main" Requires="p14">
      <p:transition spd="slow" p14:dur="2000" advTm="34109"/>
    </mc:Choice>
    <mc:Fallback>
      <p:transition spd="slow" advTm="341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5556547" y="409874"/>
            <a:ext cx="6234547" cy="588818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4874797" y="3294824"/>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53669"/>
              <a:gd name="adj4" fmla="val 11362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a:solidFill>
                  <a:schemeClr val="tx1"/>
                </a:solidFill>
              </a:rPr>
              <a:t>m</a:t>
            </a:r>
            <a:r>
              <a:rPr lang="de-DE" sz="2400" dirty="0" err="1" smtClean="0">
                <a:solidFill>
                  <a:schemeClr val="tx1"/>
                </a:solidFill>
              </a:rPr>
              <a:t>ainasm</a:t>
            </a:r>
            <a:r>
              <a:rPr lang="de-DE" sz="2400" dirty="0" smtClean="0">
                <a:solidFill>
                  <a:schemeClr val="tx1"/>
                </a:solidFill>
              </a:rPr>
              <a:t>() aufrufen in USER CODE BEGIN 2</a:t>
            </a:r>
            <a:endParaRPr lang="de-DE" sz="2400" dirty="0">
              <a:solidFill>
                <a:schemeClr val="tx1"/>
              </a:solidFill>
            </a:endParaRPr>
          </a:p>
        </p:txBody>
      </p:sp>
      <p:sp>
        <p:nvSpPr>
          <p:cNvPr id="6" name="Rechteck 5"/>
          <p:cNvSpPr/>
          <p:nvPr/>
        </p:nvSpPr>
        <p:spPr>
          <a:xfrm>
            <a:off x="6133672" y="3534310"/>
            <a:ext cx="2342508" cy="7500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212409603"/>
      </p:ext>
    </p:extLst>
  </p:cSld>
  <p:clrMapOvr>
    <a:masterClrMapping/>
  </p:clrMapOvr>
  <mc:AlternateContent xmlns:mc="http://schemas.openxmlformats.org/markup-compatibility/2006">
    <mc:Choice xmlns:p14="http://schemas.microsoft.com/office/powerpoint/2010/main" Requires="p14">
      <p:transition spd="slow" p14:dur="2000" advTm="12317"/>
    </mc:Choice>
    <mc:Fallback>
      <p:transition spd="slow" advTm="12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787651" y="409875"/>
            <a:ext cx="7294072" cy="5857361"/>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4332874" y="2815481"/>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101175"/>
              <a:gd name="adj2" fmla="val 100485"/>
              <a:gd name="adj3" fmla="val 111154"/>
              <a:gd name="adj4" fmla="val 10671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erste Assemblerprogramm:</a:t>
            </a:r>
          </a:p>
          <a:p>
            <a:pPr algn="ctr"/>
            <a:r>
              <a:rPr lang="de-DE" sz="2400" dirty="0" smtClean="0">
                <a:solidFill>
                  <a:schemeClr val="tx1"/>
                </a:solidFill>
              </a:rPr>
              <a:t>Blinkt LED an PC0</a:t>
            </a:r>
            <a:endParaRPr lang="de-DE" sz="2400" dirty="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80728015"/>
      </p:ext>
    </p:extLst>
  </p:cSld>
  <p:clrMapOvr>
    <a:masterClrMapping/>
  </p:clrMapOvr>
  <mc:AlternateContent xmlns:mc="http://schemas.openxmlformats.org/markup-compatibility/2006">
    <mc:Choice xmlns:p14="http://schemas.microsoft.com/office/powerpoint/2010/main" Requires="p14">
      <p:transition spd="slow" p14:dur="2000" advTm="53019"/>
    </mc:Choice>
    <mc:Fallback>
      <p:transition spd="slow" advTm="530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5591749" y="409875"/>
            <a:ext cx="6626063" cy="638555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819220" y="576808"/>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35106"/>
              <a:gd name="adj4" fmla="val 16454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Debug</a:t>
            </a:r>
            <a:r>
              <a:rPr lang="de-DE" sz="2400" dirty="0" smtClean="0">
                <a:solidFill>
                  <a:schemeClr val="tx1"/>
                </a:solidFill>
              </a:rPr>
              <a:t>-Button klicken um das Programm zu übersetzen und auf den Mikrocontroller zu laden</a:t>
            </a:r>
            <a:endParaRPr lang="de-DE" sz="2400" dirty="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66191957"/>
      </p:ext>
    </p:extLst>
  </p:cSld>
  <p:clrMapOvr>
    <a:masterClrMapping/>
  </p:clrMapOvr>
  <mc:AlternateContent xmlns:mc="http://schemas.openxmlformats.org/markup-compatibility/2006">
    <mc:Choice xmlns:p14="http://schemas.microsoft.com/office/powerpoint/2010/main" Requires="p14">
      <p:transition spd="slow" p14:dur="2000" advTm="27391"/>
    </mc:Choice>
    <mc:Fallback>
      <p:transition spd="slow" advTm="273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5591749" y="409875"/>
            <a:ext cx="6626063" cy="6385552"/>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645905" y="2179576"/>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111154"/>
              <a:gd name="adj4" fmla="val 1852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wählen STM32 Cortex-M C/C++ </a:t>
            </a:r>
            <a:r>
              <a:rPr lang="de-DE" sz="2400" dirty="0" err="1" smtClean="0">
                <a:solidFill>
                  <a:schemeClr val="tx1"/>
                </a:solidFill>
              </a:rPr>
              <a:t>Aplication</a:t>
            </a:r>
            <a:endParaRPr lang="de-DE" sz="2400" dirty="0">
              <a:solidFill>
                <a:schemeClr val="tx1"/>
              </a:solidFill>
            </a:endParaRP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089547668"/>
      </p:ext>
    </p:extLst>
  </p:cSld>
  <p:clrMapOvr>
    <a:masterClrMapping/>
  </p:clrMapOvr>
  <mc:AlternateContent xmlns:mc="http://schemas.openxmlformats.org/markup-compatibility/2006">
    <mc:Choice xmlns:p14="http://schemas.microsoft.com/office/powerpoint/2010/main" Requires="p14">
      <p:transition spd="slow" p14:dur="2000" advTm="11646"/>
    </mc:Choice>
    <mc:Fallback>
      <p:transition spd="slow" advTm="116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4726862" y="1314770"/>
            <a:ext cx="6851810" cy="2639413"/>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467987" y="3361105"/>
            <a:ext cx="1258875" cy="1774608"/>
          </a:xfrm>
          <a:prstGeom prst="rect">
            <a:avLst/>
          </a:prstGeom>
          <a:noFill/>
          <a:ln>
            <a:noFill/>
          </a:ln>
        </p:spPr>
      </p:pic>
      <p:sp>
        <p:nvSpPr>
          <p:cNvPr id="7" name="Legende mit Linie 1 6"/>
          <p:cNvSpPr/>
          <p:nvPr/>
        </p:nvSpPr>
        <p:spPr>
          <a:xfrm>
            <a:off x="165983" y="874758"/>
            <a:ext cx="4015326"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Das Projekt wird übersetzt</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35024369"/>
      </p:ext>
    </p:extLst>
  </p:cSld>
  <p:clrMapOvr>
    <a:masterClrMapping/>
  </p:clrMapOvr>
  <mc:AlternateContent xmlns:mc="http://schemas.openxmlformats.org/markup-compatibility/2006">
    <mc:Choice xmlns:p14="http://schemas.microsoft.com/office/powerpoint/2010/main" Requires="p14">
      <p:transition spd="slow" p14:dur="2000" advTm="3934"/>
    </mc:Choice>
    <mc:Fallback>
      <p:transition spd="slow" advTm="39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sp>
        <p:nvSpPr>
          <p:cNvPr id="7" name="Legende mit Linie 1 6"/>
          <p:cNvSpPr/>
          <p:nvPr/>
        </p:nvSpPr>
        <p:spPr>
          <a:xfrm>
            <a:off x="513708" y="3287024"/>
            <a:ext cx="3102795" cy="2209650"/>
          </a:xfrm>
          <a:prstGeom prst="borderCallout1">
            <a:avLst>
              <a:gd name="adj1" fmla="val 20"/>
              <a:gd name="adj2" fmla="val 82833"/>
              <a:gd name="adj3" fmla="val -12521"/>
              <a:gd name="adj4" fmla="val 115884"/>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Wir geben die Bezeichnung unseres Boards:</a:t>
            </a:r>
            <a:br>
              <a:rPr lang="de-DE" sz="2400" dirty="0" smtClean="0">
                <a:solidFill>
                  <a:schemeClr val="tx1"/>
                </a:solidFill>
              </a:rPr>
            </a:br>
            <a:r>
              <a:rPr lang="de-DE" sz="2400" b="1" dirty="0" smtClean="0">
                <a:solidFill>
                  <a:schemeClr val="tx1"/>
                </a:solidFill>
              </a:rPr>
              <a:t>NUCLEO-F103RB</a:t>
            </a:r>
          </a:p>
          <a:p>
            <a:pPr algn="ctr"/>
            <a:r>
              <a:rPr lang="de-DE" sz="2400" dirty="0" smtClean="0">
                <a:solidFill>
                  <a:schemeClr val="tx1"/>
                </a:solidFill>
              </a:rPr>
              <a:t>ein</a:t>
            </a:r>
            <a:endParaRPr lang="de-DE" sz="2400" dirty="0">
              <a:solidFill>
                <a:schemeClr val="tx1"/>
              </a:solidFill>
            </a:endParaRPr>
          </a:p>
        </p:txBody>
      </p:sp>
      <p:pic>
        <p:nvPicPr>
          <p:cNvPr id="3" name="Grafik 2"/>
          <p:cNvPicPr>
            <a:picLocks noChangeAspect="1"/>
          </p:cNvPicPr>
          <p:nvPr/>
        </p:nvPicPr>
        <p:blipFill>
          <a:blip r:embed="rId4"/>
          <a:stretch>
            <a:fillRect/>
          </a:stretch>
        </p:blipFill>
        <p:spPr>
          <a:xfrm>
            <a:off x="4967553" y="625190"/>
            <a:ext cx="6477000" cy="5924550"/>
          </a:xfrm>
          <a:prstGeom prst="rect">
            <a:avLst/>
          </a:prstGeom>
        </p:spPr>
      </p:pic>
      <p:pic>
        <p:nvPicPr>
          <p:cNvPr id="5" name="Google Shape;172;p1"/>
          <p:cNvPicPr preferRelativeResize="0"/>
          <p:nvPr/>
        </p:nvPicPr>
        <p:blipFill rotWithShape="1">
          <a:blip r:embed="rId5">
            <a:alphaModFix/>
          </a:blip>
          <a:srcRect/>
          <a:stretch/>
        </p:blipFill>
        <p:spPr>
          <a:xfrm>
            <a:off x="4160741" y="1662880"/>
            <a:ext cx="1258875" cy="1774608"/>
          </a:xfrm>
          <a:prstGeom prst="rect">
            <a:avLst/>
          </a:prstGeom>
          <a:noFill/>
          <a:ln>
            <a:noFill/>
          </a:ln>
        </p:spPr>
      </p:pic>
      <p:sp>
        <p:nvSpPr>
          <p:cNvPr id="8" name="Textfeld 7"/>
          <p:cNvSpPr txBox="1"/>
          <p:nvPr/>
        </p:nvSpPr>
        <p:spPr>
          <a:xfrm>
            <a:off x="5722706" y="2208944"/>
            <a:ext cx="1715784" cy="261610"/>
          </a:xfrm>
          <a:prstGeom prst="rect">
            <a:avLst/>
          </a:prstGeom>
          <a:solidFill>
            <a:schemeClr val="bg1"/>
          </a:solidFill>
        </p:spPr>
        <p:txBody>
          <a:bodyPr wrap="square" rtlCol="0">
            <a:spAutoFit/>
          </a:bodyPr>
          <a:lstStyle/>
          <a:p>
            <a:r>
              <a:rPr lang="de-DE" sz="1100" dirty="0" smtClean="0"/>
              <a:t>NUCLEO-F103RB</a:t>
            </a:r>
            <a:endParaRPr lang="de-DE" sz="1100" dirty="0"/>
          </a:p>
        </p:txBody>
      </p:sp>
      <p:sp>
        <p:nvSpPr>
          <p:cNvPr id="9" name="Textfeld 8"/>
          <p:cNvSpPr txBox="1"/>
          <p:nvPr/>
        </p:nvSpPr>
        <p:spPr>
          <a:xfrm>
            <a:off x="9994543" y="5901695"/>
            <a:ext cx="1715784" cy="261610"/>
          </a:xfrm>
          <a:prstGeom prst="rect">
            <a:avLst/>
          </a:prstGeom>
          <a:solidFill>
            <a:schemeClr val="bg1"/>
          </a:solidFill>
        </p:spPr>
        <p:txBody>
          <a:bodyPr wrap="square" rtlCol="0">
            <a:spAutoFit/>
          </a:bodyPr>
          <a:lstStyle/>
          <a:p>
            <a:r>
              <a:rPr lang="de-DE" sz="1100" dirty="0" smtClean="0"/>
              <a:t>NUCLEO-F103RB</a:t>
            </a:r>
            <a:endParaRPr lang="de-DE" sz="1100" dirty="0"/>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14832330"/>
      </p:ext>
    </p:extLst>
  </p:cSld>
  <p:clrMapOvr>
    <a:masterClrMapping/>
  </p:clrMapOvr>
  <mc:AlternateContent xmlns:mc="http://schemas.openxmlformats.org/markup-compatibility/2006">
    <mc:Choice xmlns:p14="http://schemas.microsoft.com/office/powerpoint/2010/main" Requires="p14">
      <p:transition spd="slow" p14:dur="2000" advTm="8193"/>
    </mc:Choice>
    <mc:Fallback>
      <p:transition spd="slow" advTm="8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4"/>
          <a:stretch>
            <a:fillRect/>
          </a:stretch>
        </p:blipFill>
        <p:spPr>
          <a:xfrm>
            <a:off x="4097424" y="204937"/>
            <a:ext cx="8020050" cy="654367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launch</a:t>
            </a:r>
            <a:r>
              <a:rPr lang="de-DE" sz="2400" dirty="0" smtClean="0">
                <a:solidFill>
                  <a:schemeClr val="tx1"/>
                </a:solidFill>
              </a:rPr>
              <a:t> </a:t>
            </a:r>
            <a:r>
              <a:rPr lang="de-DE" sz="2400" dirty="0" err="1" smtClean="0">
                <a:solidFill>
                  <a:schemeClr val="tx1"/>
                </a:solidFill>
              </a:rPr>
              <a:t>configuration</a:t>
            </a:r>
            <a:r>
              <a:rPr lang="de-DE" sz="2400" dirty="0" smtClean="0">
                <a:solidFill>
                  <a:schemeClr val="tx1"/>
                </a:solidFill>
              </a:rPr>
              <a:t> stimmt so, also weiter mit OK</a:t>
            </a:r>
            <a:endParaRPr lang="de-DE" sz="2400" dirty="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97350626"/>
      </p:ext>
    </p:extLst>
  </p:cSld>
  <p:clrMapOvr>
    <a:masterClrMapping/>
  </p:clrMapOvr>
  <mc:AlternateContent xmlns:mc="http://schemas.openxmlformats.org/markup-compatibility/2006">
    <mc:Choice xmlns:p14="http://schemas.microsoft.com/office/powerpoint/2010/main" Requires="p14">
      <p:transition spd="slow" p14:dur="2000" advTm="15478"/>
    </mc:Choice>
    <mc:Fallback>
      <p:transition spd="slow" advTm="154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4">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Alle Files speichern: OK</a:t>
            </a:r>
            <a:endParaRPr lang="de-DE" sz="2400" dirty="0">
              <a:solidFill>
                <a:schemeClr val="tx1"/>
              </a:solidFill>
            </a:endParaRPr>
          </a:p>
        </p:txBody>
      </p:sp>
      <p:pic>
        <p:nvPicPr>
          <p:cNvPr id="3" name="Grafik 2"/>
          <p:cNvPicPr>
            <a:picLocks noChangeAspect="1"/>
          </p:cNvPicPr>
          <p:nvPr/>
        </p:nvPicPr>
        <p:blipFill>
          <a:blip r:embed="rId5"/>
          <a:stretch>
            <a:fillRect/>
          </a:stretch>
        </p:blipFill>
        <p:spPr>
          <a:xfrm>
            <a:off x="4862458" y="809364"/>
            <a:ext cx="4178799" cy="5209569"/>
          </a:xfrm>
          <a:prstGeom prst="rect">
            <a:avLst/>
          </a:prstGeom>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48759067"/>
      </p:ext>
    </p:extLst>
  </p:cSld>
  <p:clrMapOvr>
    <a:masterClrMapping/>
  </p:clrMapOvr>
  <mc:AlternateContent xmlns:mc="http://schemas.openxmlformats.org/markup-compatibility/2006">
    <mc:Choice xmlns:p14="http://schemas.microsoft.com/office/powerpoint/2010/main" Requires="p14">
      <p:transition spd="slow" p14:dur="2000" advTm="14138"/>
    </mc:Choice>
    <mc:Fallback>
      <p:transition spd="slow" advTm="14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4">
            <a:alphaModFix/>
          </a:blip>
          <a:srcRect/>
          <a:stretch/>
        </p:blipFill>
        <p:spPr>
          <a:xfrm>
            <a:off x="3139214" y="3278912"/>
            <a:ext cx="1258875" cy="1774608"/>
          </a:xfrm>
          <a:prstGeom prst="rect">
            <a:avLst/>
          </a:prstGeom>
          <a:noFill/>
          <a:ln>
            <a:noFill/>
          </a:ln>
        </p:spPr>
      </p:pic>
      <p:sp>
        <p:nvSpPr>
          <p:cNvPr id="7" name="Legende mit Linie 1 6"/>
          <p:cNvSpPr/>
          <p:nvPr/>
        </p:nvSpPr>
        <p:spPr>
          <a:xfrm>
            <a:off x="165983" y="874758"/>
            <a:ext cx="3604633" cy="1715782"/>
          </a:xfrm>
          <a:prstGeom prst="borderCallout1">
            <a:avLst>
              <a:gd name="adj1" fmla="val 57462"/>
              <a:gd name="adj2" fmla="val 100229"/>
              <a:gd name="adj3" fmla="val 132711"/>
              <a:gd name="adj4" fmla="val 10466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err="1" smtClean="0">
                <a:solidFill>
                  <a:schemeClr val="tx1"/>
                </a:solidFill>
              </a:rPr>
              <a:t>Eclipse</a:t>
            </a:r>
            <a:r>
              <a:rPr lang="de-DE" sz="2400" dirty="0" smtClean="0">
                <a:solidFill>
                  <a:schemeClr val="tx1"/>
                </a:solidFill>
              </a:rPr>
              <a:t> wechselt in die </a:t>
            </a:r>
            <a:r>
              <a:rPr lang="de-DE" sz="2400" dirty="0" err="1" smtClean="0">
                <a:solidFill>
                  <a:schemeClr val="tx1"/>
                </a:solidFill>
              </a:rPr>
              <a:t>Debug</a:t>
            </a:r>
            <a:r>
              <a:rPr lang="de-DE" sz="2400" dirty="0" smtClean="0">
                <a:solidFill>
                  <a:schemeClr val="tx1"/>
                </a:solidFill>
              </a:rPr>
              <a:t>-Perspektive</a:t>
            </a:r>
            <a:br>
              <a:rPr lang="de-DE" sz="2400" dirty="0" smtClean="0">
                <a:solidFill>
                  <a:schemeClr val="tx1"/>
                </a:solidFill>
              </a:rPr>
            </a:br>
            <a:r>
              <a:rPr lang="de-DE" sz="2400" dirty="0" smtClean="0">
                <a:solidFill>
                  <a:srgbClr val="FF0000"/>
                </a:solidFill>
              </a:rPr>
              <a:t>Switch</a:t>
            </a:r>
            <a:endParaRPr lang="de-DE" sz="2400" dirty="0">
              <a:solidFill>
                <a:srgbClr val="FF0000"/>
              </a:solidFill>
            </a:endParaRPr>
          </a:p>
        </p:txBody>
      </p:sp>
      <p:pic>
        <p:nvPicPr>
          <p:cNvPr id="4" name="Grafik 3"/>
          <p:cNvPicPr>
            <a:picLocks noChangeAspect="1"/>
          </p:cNvPicPr>
          <p:nvPr/>
        </p:nvPicPr>
        <p:blipFill>
          <a:blip r:embed="rId5"/>
          <a:stretch>
            <a:fillRect/>
          </a:stretch>
        </p:blipFill>
        <p:spPr>
          <a:xfrm>
            <a:off x="4459758" y="874757"/>
            <a:ext cx="7581152" cy="3265727"/>
          </a:xfrm>
          <a:prstGeom prst="rect">
            <a:avLst/>
          </a:prstGeom>
        </p:spPr>
      </p:pic>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17880459"/>
      </p:ext>
    </p:extLst>
  </p:cSld>
  <p:clrMapOvr>
    <a:masterClrMapping/>
  </p:clrMapOvr>
  <mc:AlternateContent xmlns:mc="http://schemas.openxmlformats.org/markup-compatibility/2006">
    <mc:Choice xmlns:p14="http://schemas.microsoft.com/office/powerpoint/2010/main" Requires="p14">
      <p:transition spd="slow" p14:dur="2000" advTm="31017"/>
    </mc:Choice>
    <mc:Fallback>
      <p:transition spd="slow" advTm="31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3139214" y="3278912"/>
            <a:ext cx="1258875" cy="1774608"/>
          </a:xfrm>
          <a:prstGeom prst="rect">
            <a:avLst/>
          </a:prstGeom>
          <a:noFill/>
          <a:ln>
            <a:noFill/>
          </a:ln>
        </p:spPr>
      </p:pic>
      <p:sp>
        <p:nvSpPr>
          <p:cNvPr id="7" name="Legende mit Linie 1 6"/>
          <p:cNvSpPr/>
          <p:nvPr/>
        </p:nvSpPr>
        <p:spPr>
          <a:xfrm>
            <a:off x="5508545" y="4296052"/>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a:t>
            </a:r>
            <a:r>
              <a:rPr lang="de-DE" sz="2400" dirty="0" err="1" smtClean="0">
                <a:solidFill>
                  <a:schemeClr val="tx1"/>
                </a:solidFill>
              </a:rPr>
              <a:t>Debug</a:t>
            </a:r>
            <a:r>
              <a:rPr lang="de-DE" sz="2400" dirty="0" smtClean="0">
                <a:solidFill>
                  <a:schemeClr val="tx1"/>
                </a:solidFill>
              </a:rPr>
              <a:t>-Perspektive</a:t>
            </a:r>
            <a:endParaRPr lang="de-DE" sz="2400" dirty="0">
              <a:solidFill>
                <a:srgbClr val="FF0000"/>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02638069"/>
      </p:ext>
    </p:extLst>
  </p:cSld>
  <p:clrMapOvr>
    <a:masterClrMapping/>
  </p:clrMapOvr>
  <mc:AlternateContent xmlns:mc="http://schemas.openxmlformats.org/markup-compatibility/2006">
    <mc:Choice xmlns:p14="http://schemas.microsoft.com/office/powerpoint/2010/main" Requires="p14">
      <p:transition spd="slow" p14:dur="2000" advTm="22579"/>
    </mc:Choice>
    <mc:Fallback>
      <p:transition spd="slow" advTm="22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1895291" y="718280"/>
            <a:ext cx="1258875" cy="1774608"/>
          </a:xfrm>
          <a:prstGeom prst="rect">
            <a:avLst/>
          </a:prstGeom>
          <a:noFill/>
          <a:ln>
            <a:noFill/>
          </a:ln>
        </p:spPr>
      </p:pic>
      <p:sp>
        <p:nvSpPr>
          <p:cNvPr id="7" name="Legende mit Linie 1 6"/>
          <p:cNvSpPr/>
          <p:nvPr/>
        </p:nvSpPr>
        <p:spPr>
          <a:xfrm>
            <a:off x="3854406" y="2590539"/>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Programm starten mit: </a:t>
            </a:r>
            <a:r>
              <a:rPr lang="de-DE" sz="2400" dirty="0" err="1" smtClean="0">
                <a:solidFill>
                  <a:schemeClr val="tx1"/>
                </a:solidFill>
              </a:rPr>
              <a:t>Resume</a:t>
            </a:r>
            <a:r>
              <a:rPr lang="de-DE" sz="2400" dirty="0" smtClean="0">
                <a:solidFill>
                  <a:schemeClr val="tx1"/>
                </a:solidFill>
              </a:rPr>
              <a:t> |&gt;</a:t>
            </a:r>
          </a:p>
          <a:p>
            <a:pPr algn="ctr"/>
            <a:r>
              <a:rPr lang="de-DE" sz="2400" dirty="0" smtClean="0">
                <a:solidFill>
                  <a:schemeClr val="tx1"/>
                </a:solidFill>
              </a:rPr>
              <a:t>Und …</a:t>
            </a:r>
            <a:endParaRPr lang="de-DE" sz="2400" dirty="0">
              <a:solidFill>
                <a:srgbClr val="FF0000"/>
              </a:solidFill>
            </a:endParaRPr>
          </a:p>
        </p:txBody>
      </p:sp>
      <p:sp>
        <p:nvSpPr>
          <p:cNvPr id="4" name="Rechteck 3"/>
          <p:cNvSpPr/>
          <p:nvPr/>
        </p:nvSpPr>
        <p:spPr>
          <a:xfrm>
            <a:off x="3154166" y="1191802"/>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009639775"/>
      </p:ext>
    </p:extLst>
  </p:cSld>
  <p:clrMapOvr>
    <a:masterClrMapping/>
  </p:clrMapOvr>
  <mc:AlternateContent xmlns:mc="http://schemas.openxmlformats.org/markup-compatibility/2006">
    <mc:Choice xmlns:p14="http://schemas.microsoft.com/office/powerpoint/2010/main" Requires="p14">
      <p:transition spd="slow" p14:dur="2000" advTm="8144"/>
    </mc:Choice>
    <mc:Fallback>
      <p:transition spd="slow" advTm="8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4"/>
          <a:stretch>
            <a:fillRect/>
          </a:stretch>
        </p:blipFill>
        <p:spPr>
          <a:xfrm>
            <a:off x="381000" y="661727"/>
            <a:ext cx="11811000" cy="3857625"/>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1895291" y="718280"/>
            <a:ext cx="1258875" cy="1774608"/>
          </a:xfrm>
          <a:prstGeom prst="rect">
            <a:avLst/>
          </a:prstGeom>
          <a:noFill/>
          <a:ln>
            <a:noFill/>
          </a:ln>
        </p:spPr>
      </p:pic>
      <p:sp>
        <p:nvSpPr>
          <p:cNvPr id="7" name="Legende mit Linie 1 6"/>
          <p:cNvSpPr/>
          <p:nvPr/>
        </p:nvSpPr>
        <p:spPr>
          <a:xfrm>
            <a:off x="3854406" y="2590539"/>
            <a:ext cx="3604633" cy="1715782"/>
          </a:xfrm>
          <a:prstGeom prst="borderCallout1">
            <a:avLst>
              <a:gd name="adj1" fmla="val -622"/>
              <a:gd name="adj2" fmla="val -670"/>
              <a:gd name="adj3" fmla="val -15792"/>
              <a:gd name="adj4" fmla="val -23309"/>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Die LED blinkt</a:t>
            </a:r>
            <a:endParaRPr lang="de-DE" sz="2400" dirty="0">
              <a:solidFill>
                <a:srgbClr val="FF0000"/>
              </a:solidFill>
            </a:endParaRPr>
          </a:p>
        </p:txBody>
      </p:sp>
      <p:sp>
        <p:nvSpPr>
          <p:cNvPr id="4" name="Rechteck 3"/>
          <p:cNvSpPr/>
          <p:nvPr/>
        </p:nvSpPr>
        <p:spPr>
          <a:xfrm>
            <a:off x="3154166" y="1191802"/>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73571960"/>
      </p:ext>
    </p:extLst>
  </p:cSld>
  <p:clrMapOvr>
    <a:masterClrMapping/>
  </p:clrMapOvr>
  <mc:AlternateContent xmlns:mc="http://schemas.openxmlformats.org/markup-compatibility/2006">
    <mc:Choice xmlns:p14="http://schemas.microsoft.com/office/powerpoint/2010/main" Requires="p14">
      <p:transition spd="slow" p14:dur="2000" advTm="9229"/>
    </mc:Choice>
    <mc:Fallback>
      <p:transition spd="slow" advTm="9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448049" y="364073"/>
            <a:ext cx="8326405" cy="545109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6713871" y="727329"/>
            <a:ext cx="1258875" cy="1774608"/>
          </a:xfrm>
          <a:prstGeom prst="rect">
            <a:avLst/>
          </a:prstGeom>
          <a:noFill/>
          <a:ln>
            <a:noFill/>
          </a:ln>
        </p:spPr>
      </p:pic>
      <p:sp>
        <p:nvSpPr>
          <p:cNvPr id="7" name="Legende mit Linie 1 6"/>
          <p:cNvSpPr/>
          <p:nvPr/>
        </p:nvSpPr>
        <p:spPr>
          <a:xfrm>
            <a:off x="2847538" y="2816571"/>
            <a:ext cx="3604633" cy="1715782"/>
          </a:xfrm>
          <a:prstGeom prst="borderCallout1">
            <a:avLst>
              <a:gd name="adj1" fmla="val -23"/>
              <a:gd name="adj2" fmla="val 88258"/>
              <a:gd name="adj3" fmla="val -42139"/>
              <a:gd name="adj4" fmla="val 106948"/>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Suspend</a:t>
            </a:r>
            <a:r>
              <a:rPr lang="de-DE" sz="2400" dirty="0" smtClean="0">
                <a:solidFill>
                  <a:schemeClr val="tx1"/>
                </a:solidFill>
              </a:rPr>
              <a:t> kann das Programm angehalten werden</a:t>
            </a:r>
            <a:endParaRPr lang="de-DE" sz="2400" dirty="0">
              <a:solidFill>
                <a:srgbClr val="FF0000"/>
              </a:solidFill>
            </a:endParaRPr>
          </a:p>
        </p:txBody>
      </p:sp>
      <p:sp>
        <p:nvSpPr>
          <p:cNvPr id="4" name="Rechteck 3"/>
          <p:cNvSpPr/>
          <p:nvPr/>
        </p:nvSpPr>
        <p:spPr>
          <a:xfrm>
            <a:off x="8116584" y="1222625"/>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56428921"/>
      </p:ext>
    </p:extLst>
  </p:cSld>
  <p:clrMapOvr>
    <a:masterClrMapping/>
  </p:clrMapOvr>
  <mc:AlternateContent xmlns:mc="http://schemas.openxmlformats.org/markup-compatibility/2006">
    <mc:Choice xmlns:p14="http://schemas.microsoft.com/office/powerpoint/2010/main" Requires="p14">
      <p:transition spd="slow" p14:dur="2000" advTm="26960"/>
    </mc:Choice>
    <mc:Fallback>
      <p:transition spd="slow" advTm="26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4"/>
          <a:stretch>
            <a:fillRect/>
          </a:stretch>
        </p:blipFill>
        <p:spPr>
          <a:xfrm>
            <a:off x="3448049" y="364073"/>
            <a:ext cx="8326405" cy="5451099"/>
          </a:xfrm>
          <a:prstGeom prst="rect">
            <a:avLst/>
          </a:prstGeom>
        </p:spPr>
      </p:pic>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STM32F103RBT</a:t>
            </a:r>
            <a:endParaRPr lang="de-DE" sz="2400" dirty="0"/>
          </a:p>
        </p:txBody>
      </p:sp>
      <p:pic>
        <p:nvPicPr>
          <p:cNvPr id="5" name="Google Shape;172;p1"/>
          <p:cNvPicPr preferRelativeResize="0"/>
          <p:nvPr/>
        </p:nvPicPr>
        <p:blipFill rotWithShape="1">
          <a:blip r:embed="rId5">
            <a:alphaModFix/>
          </a:blip>
          <a:srcRect/>
          <a:stretch/>
        </p:blipFill>
        <p:spPr>
          <a:xfrm>
            <a:off x="7237853" y="633272"/>
            <a:ext cx="1258875" cy="1774608"/>
          </a:xfrm>
          <a:prstGeom prst="rect">
            <a:avLst/>
          </a:prstGeom>
          <a:noFill/>
          <a:ln>
            <a:noFill/>
          </a:ln>
        </p:spPr>
      </p:pic>
      <p:sp>
        <p:nvSpPr>
          <p:cNvPr id="7" name="Legende mit Linie 1 6"/>
          <p:cNvSpPr/>
          <p:nvPr/>
        </p:nvSpPr>
        <p:spPr>
          <a:xfrm>
            <a:off x="2847538" y="2816571"/>
            <a:ext cx="3604633" cy="1715782"/>
          </a:xfrm>
          <a:prstGeom prst="borderCallout1">
            <a:avLst>
              <a:gd name="adj1" fmla="val -23"/>
              <a:gd name="adj2" fmla="val 88258"/>
              <a:gd name="adj3" fmla="val -49923"/>
              <a:gd name="adj4" fmla="val 125475"/>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Mit </a:t>
            </a:r>
            <a:r>
              <a:rPr lang="de-DE" sz="2400" dirty="0" err="1" smtClean="0">
                <a:solidFill>
                  <a:schemeClr val="tx1"/>
                </a:solidFill>
              </a:rPr>
              <a:t>terminate</a:t>
            </a:r>
            <a:r>
              <a:rPr lang="de-DE" sz="2400" dirty="0" smtClean="0">
                <a:solidFill>
                  <a:schemeClr val="tx1"/>
                </a:solidFill>
              </a:rPr>
              <a:t> kann das Programm beendet, und in die Ausgangsperspektive zurück gewechselt werden</a:t>
            </a:r>
            <a:endParaRPr lang="de-DE" sz="2400" dirty="0">
              <a:solidFill>
                <a:srgbClr val="FF0000"/>
              </a:solidFill>
            </a:endParaRPr>
          </a:p>
        </p:txBody>
      </p:sp>
      <p:sp>
        <p:nvSpPr>
          <p:cNvPr id="4" name="Rechteck 3"/>
          <p:cNvSpPr/>
          <p:nvPr/>
        </p:nvSpPr>
        <p:spPr>
          <a:xfrm>
            <a:off x="8496728" y="1212351"/>
            <a:ext cx="313962" cy="30822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2400" dirty="0" smtClean="0">
              <a:solidFill>
                <a:schemeClr val="tx1"/>
              </a:solidFill>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110829970"/>
      </p:ext>
    </p:extLst>
  </p:cSld>
  <p:clrMapOvr>
    <a:masterClrMapping/>
  </p:clrMapOvr>
  <mc:AlternateContent xmlns:mc="http://schemas.openxmlformats.org/markup-compatibility/2006">
    <mc:Choice xmlns:p14="http://schemas.microsoft.com/office/powerpoint/2010/main" Requires="p14">
      <p:transition spd="slow" p14:dur="2000" advTm="36932"/>
    </mc:Choice>
    <mc:Fallback>
      <p:transition spd="slow" advTm="369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 y="0"/>
            <a:ext cx="6936259" cy="409875"/>
          </a:xfrm>
        </p:spPr>
        <p:txBody>
          <a:bodyPr>
            <a:normAutofit fontScale="90000"/>
          </a:bodyPr>
          <a:lstStyle/>
          <a:p>
            <a:r>
              <a:rPr lang="de-DE" sz="2400" dirty="0" err="1" smtClean="0"/>
              <a:t>Getting</a:t>
            </a:r>
            <a:r>
              <a:rPr lang="de-DE" sz="2400" dirty="0" smtClean="0"/>
              <a:t> </a:t>
            </a:r>
            <a:r>
              <a:rPr lang="de-DE" sz="2400" dirty="0" err="1" smtClean="0"/>
              <a:t>Started</a:t>
            </a:r>
            <a:r>
              <a:rPr lang="de-DE" sz="2400" dirty="0" smtClean="0"/>
              <a:t> STM32CubeIDE mit </a:t>
            </a:r>
            <a:r>
              <a:rPr lang="de-DE" sz="2400" dirty="0" smtClean="0"/>
              <a:t>STM32F103RBT</a:t>
            </a:r>
            <a:endParaRPr lang="de-DE" sz="2400" dirty="0"/>
          </a:p>
        </p:txBody>
      </p:sp>
      <p:pic>
        <p:nvPicPr>
          <p:cNvPr id="3" name="Grafik 2"/>
          <p:cNvPicPr>
            <a:picLocks noChangeAspect="1"/>
          </p:cNvPicPr>
          <p:nvPr/>
        </p:nvPicPr>
        <p:blipFill>
          <a:blip r:embed="rId4"/>
          <a:stretch>
            <a:fillRect/>
          </a:stretch>
        </p:blipFill>
        <p:spPr>
          <a:xfrm>
            <a:off x="4967553" y="625190"/>
            <a:ext cx="6477000" cy="5924550"/>
          </a:xfrm>
          <a:prstGeom prst="rect">
            <a:avLst/>
          </a:prstGeom>
        </p:spPr>
      </p:pic>
      <p:pic>
        <p:nvPicPr>
          <p:cNvPr id="5" name="Google Shape;172;p1"/>
          <p:cNvPicPr preferRelativeResize="0"/>
          <p:nvPr/>
        </p:nvPicPr>
        <p:blipFill rotWithShape="1">
          <a:blip r:embed="rId5">
            <a:alphaModFix/>
          </a:blip>
          <a:srcRect/>
          <a:stretch/>
        </p:blipFill>
        <p:spPr>
          <a:xfrm>
            <a:off x="7191618" y="5258835"/>
            <a:ext cx="1258875" cy="1774608"/>
          </a:xfrm>
          <a:prstGeom prst="rect">
            <a:avLst/>
          </a:prstGeom>
          <a:noFill/>
          <a:ln>
            <a:noFill/>
          </a:ln>
        </p:spPr>
      </p:pic>
      <p:sp>
        <p:nvSpPr>
          <p:cNvPr id="7" name="Legende mit Linie 1 6"/>
          <p:cNvSpPr/>
          <p:nvPr/>
        </p:nvSpPr>
        <p:spPr>
          <a:xfrm>
            <a:off x="636998" y="3587465"/>
            <a:ext cx="3102795" cy="1816742"/>
          </a:xfrm>
          <a:prstGeom prst="borderCallout1">
            <a:avLst>
              <a:gd name="adj1" fmla="val 63721"/>
              <a:gd name="adj2" fmla="val 100383"/>
              <a:gd name="adj3" fmla="val 125574"/>
              <a:gd name="adj4" fmla="val 204957"/>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chemeClr val="tx1"/>
                </a:solidFill>
              </a:rPr>
              <a:t>In der Board List ist nur noch unser Board aufgeführt</a:t>
            </a:r>
            <a:endParaRPr lang="de-DE" sz="2400" dirty="0">
              <a:solidFill>
                <a:schemeClr val="tx1"/>
              </a:solidFill>
            </a:endParaRPr>
          </a:p>
        </p:txBody>
      </p:sp>
      <p:sp>
        <p:nvSpPr>
          <p:cNvPr id="9" name="Textfeld 8"/>
          <p:cNvSpPr txBox="1"/>
          <p:nvPr/>
        </p:nvSpPr>
        <p:spPr>
          <a:xfrm>
            <a:off x="9994543" y="5901695"/>
            <a:ext cx="1715784" cy="261610"/>
          </a:xfrm>
          <a:prstGeom prst="rect">
            <a:avLst/>
          </a:prstGeom>
          <a:solidFill>
            <a:schemeClr val="bg1"/>
          </a:solidFill>
        </p:spPr>
        <p:txBody>
          <a:bodyPr wrap="square" rtlCol="0">
            <a:spAutoFit/>
          </a:bodyPr>
          <a:lstStyle/>
          <a:p>
            <a:r>
              <a:rPr lang="de-DE" sz="1100" dirty="0" smtClean="0"/>
              <a:t>NUCLEO-F103RB</a:t>
            </a:r>
            <a:endParaRPr lang="de-DE" sz="1100" dirty="0"/>
          </a:p>
        </p:txBody>
      </p:sp>
      <p:sp>
        <p:nvSpPr>
          <p:cNvPr id="10" name="Textfeld 9"/>
          <p:cNvSpPr txBox="1"/>
          <p:nvPr/>
        </p:nvSpPr>
        <p:spPr>
          <a:xfrm>
            <a:off x="5739329" y="2180738"/>
            <a:ext cx="1715784" cy="261610"/>
          </a:xfrm>
          <a:prstGeom prst="rect">
            <a:avLst/>
          </a:prstGeom>
          <a:solidFill>
            <a:schemeClr val="bg1"/>
          </a:solidFill>
        </p:spPr>
        <p:txBody>
          <a:bodyPr wrap="square" rtlCol="0">
            <a:spAutoFit/>
          </a:bodyPr>
          <a:lstStyle/>
          <a:p>
            <a:r>
              <a:rPr lang="de-DE" sz="1100" dirty="0" smtClean="0"/>
              <a:t>NUCLEO-F103RB</a:t>
            </a:r>
            <a:endParaRPr lang="de-DE" sz="1100" dirty="0"/>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49687508"/>
      </p:ext>
    </p:extLst>
  </p:cSld>
  <p:clrMapOvr>
    <a:masterClrMapping/>
  </p:clrMapOvr>
  <mc:AlternateContent xmlns:mc="http://schemas.openxmlformats.org/markup-compatibility/2006">
    <mc:Choice xmlns:p14="http://schemas.microsoft.com/office/powerpoint/2010/main" Requires="p14">
      <p:transition spd="slow" p14:dur="2000" advTm="3337"/>
    </mc:Choice>
    <mc:Fallback>
      <p:transition spd="slow" advTm="33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w="31750">
          <a:solidFill>
            <a:srgbClr val="FF0000"/>
          </a:solidFill>
        </a:ln>
      </a:spPr>
      <a:bodyPr rtlCol="0" anchor="ctr"/>
      <a:lstStyle>
        <a:defPPr algn="ctr">
          <a:defRPr sz="24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1054</Words>
  <Application>Microsoft Office PowerPoint</Application>
  <PresentationFormat>Breitbild</PresentationFormat>
  <Paragraphs>213</Paragraphs>
  <Slides>87</Slides>
  <Notes>0</Notes>
  <HiddenSlides>0</HiddenSlides>
  <MMClips>87</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87</vt:i4>
      </vt:variant>
    </vt:vector>
  </HeadingPairs>
  <TitlesOfParts>
    <vt:vector size="91" baseType="lpstr">
      <vt:lpstr>Arial</vt:lpstr>
      <vt:lpstr>Calibri</vt:lpstr>
      <vt:lpstr>Calibri Light</vt:lpstr>
      <vt:lpstr>Office Theme</vt:lpstr>
      <vt:lpstr>Getting Started STM32CubeIDE</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lpstr>Getting Started STM32CubeIDE mit STM32F103RBT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STM32CubeIDE</dc:title>
  <dc:creator>Jörg Sturm</dc:creator>
  <cp:lastModifiedBy>Jörg Sturm</cp:lastModifiedBy>
  <cp:revision>27</cp:revision>
  <dcterms:created xsi:type="dcterms:W3CDTF">2020-11-24T12:35:18Z</dcterms:created>
  <dcterms:modified xsi:type="dcterms:W3CDTF">2020-11-24T18:10:22Z</dcterms:modified>
</cp:coreProperties>
</file>